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63" r:id="rId4"/>
    <p:sldId id="258" r:id="rId5"/>
    <p:sldId id="269" r:id="rId6"/>
    <p:sldId id="274" r:id="rId7"/>
    <p:sldId id="264" r:id="rId8"/>
    <p:sldId id="268" r:id="rId9"/>
    <p:sldId id="270" r:id="rId10"/>
    <p:sldId id="280" r:id="rId11"/>
    <p:sldId id="273" r:id="rId12"/>
    <p:sldId id="262" r:id="rId13"/>
    <p:sldId id="275" r:id="rId14"/>
    <p:sldId id="260" r:id="rId15"/>
    <p:sldId id="276" r:id="rId16"/>
    <p:sldId id="261" r:id="rId17"/>
    <p:sldId id="277" r:id="rId18"/>
    <p:sldId id="278" r:id="rId19"/>
    <p:sldId id="2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2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7" autoAdjust="0"/>
    <p:restoredTop sz="94660"/>
  </p:normalViewPr>
  <p:slideViewPr>
    <p:cSldViewPr snapToGrid="0">
      <p:cViewPr varScale="1">
        <p:scale>
          <a:sx n="53" d="100"/>
          <a:sy n="53" d="100"/>
        </p:scale>
        <p:origin x="710" y="48"/>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6D625-CCE6-4B9B-AE9C-75100184DF61}" type="datetimeFigureOut">
              <a:rPr lang="fr-FR" smtClean="0"/>
              <a:pPr/>
              <a:t>21/03/2017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56E78-9FF1-4514-8472-4A3D2DF19C09}" type="slidenum">
              <a:rPr lang="fr-FR" smtClean="0"/>
              <a:pPr/>
              <a:t>‹N°›</a:t>
            </a:fld>
            <a:endParaRPr lang="fr-FR"/>
          </a:p>
        </p:txBody>
      </p:sp>
    </p:spTree>
    <p:extLst>
      <p:ext uri="{BB962C8B-B14F-4D97-AF65-F5344CB8AC3E}">
        <p14:creationId xmlns:p14="http://schemas.microsoft.com/office/powerpoint/2010/main" val="225099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6A56E78-9FF1-4514-8472-4A3D2DF19C09}" type="slidenum">
              <a:rPr lang="fr-FR" smtClean="0"/>
              <a:pPr/>
              <a:t>1</a:t>
            </a:fld>
            <a:endParaRPr lang="fr-FR"/>
          </a:p>
        </p:txBody>
      </p:sp>
    </p:spTree>
    <p:extLst>
      <p:ext uri="{BB962C8B-B14F-4D97-AF65-F5344CB8AC3E}">
        <p14:creationId xmlns:p14="http://schemas.microsoft.com/office/powerpoint/2010/main" val="3027343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4729903B-7987-4288-AC34-2762A8DF2845}" type="datetime1">
              <a:rPr lang="en-US" smtClean="0"/>
              <a:pPr/>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E1FB3B6-4137-4648-BDF2-55C24865D16F}" type="datetime1">
              <a:rPr lang="en-US" smtClean="0"/>
              <a:pPr/>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8308FB0-9AEC-4347-B83B-6CA452ABE883}" type="datetime1">
              <a:rPr lang="en-US" smtClean="0"/>
              <a:pPr/>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1C4C5A68-7C4E-426C-94AB-037CFDC5011A}" type="datetime1">
              <a:rPr lang="en-US" smtClean="0"/>
              <a:pPr/>
              <a:t>3/21/2017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02242F06-7E19-41D5-B45C-2A6FC309C484}" type="datetime1">
              <a:rPr lang="en-US" smtClean="0"/>
              <a:pPr/>
              <a:t>3/21/2017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D10C2C1E-4F3B-4280-8C05-B8F924088786}" type="datetime1">
              <a:rPr lang="en-US" smtClean="0"/>
              <a:pPr/>
              <a:t>3/21/2017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1D33AA0-D65E-4F85-86C1-E661E087B309}" type="datetime1">
              <a:rPr lang="en-US" smtClean="0"/>
              <a:pPr/>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42654B6-CA1F-4344-A2B8-4750ED0C3F4F}" type="datetime1">
              <a:rPr lang="en-US" smtClean="0"/>
              <a:pPr/>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F713FB-99AC-41D4-B3B4-96582BA66130}" type="datetime1">
              <a:rPr lang="en-US" smtClean="0"/>
              <a:pPr/>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0A802C4-D92D-4EEA-9B0A-26B73B6398E6}" type="datetime1">
              <a:rPr lang="en-US" smtClean="0"/>
              <a:pPr/>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B7E5A49-610E-4B21-8706-9D71C2267A0F}" type="datetime1">
              <a:rPr lang="en-US" smtClean="0"/>
              <a:pPr/>
              <a:t>3/21/2017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6742BC3-5B5B-4C69-B5F9-0A9E8F4C22C7}" type="datetime1">
              <a:rPr lang="en-US" smtClean="0"/>
              <a:pPr/>
              <a:t>3/21/2017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0C60651-31BB-45B9-BB5D-DAAC3B62DB19}" type="datetime1">
              <a:rPr lang="en-US" smtClean="0"/>
              <a:pPr/>
              <a:t>3/21/2017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69F35-B0DF-430D-815E-CF9054627925}" type="datetime1">
              <a:rPr lang="en-US" smtClean="0"/>
              <a:pPr/>
              <a:t>3/21/2017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A322B49F-5996-4B79-80E6-FF16F3CBF491}" type="datetime1">
              <a:rPr lang="en-US" smtClean="0"/>
              <a:pPr/>
              <a:t>3/21/2017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DAC4381-A03F-4D51-8EA6-80E1687251A9}" type="datetime1">
              <a:rPr lang="en-US" smtClean="0"/>
              <a:pPr/>
              <a:t>3/21/2017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0680BEA-4E7B-4729-AA91-1E7060AF561B}" type="datetime1">
              <a:rPr lang="en-US" smtClean="0"/>
              <a:pPr/>
              <a:t>3/21/2017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6.bin"/><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08608" y="461744"/>
            <a:ext cx="8915399" cy="1285461"/>
          </a:xfrm>
        </p:spPr>
        <p:txBody>
          <a:bodyPr>
            <a:normAutofit fontScale="90000"/>
          </a:bodyPr>
          <a:lstStyle/>
          <a:p>
            <a:pPr algn="ctr"/>
            <a:r>
              <a:rPr lang="fr-FR" sz="5300" b="1" u="sng" dirty="0"/>
              <a:t>Pôle Ressource </a:t>
            </a:r>
            <a:br>
              <a:rPr lang="fr-FR" sz="3600" b="1" dirty="0"/>
            </a:br>
            <a:br>
              <a:rPr lang="fr-FR" sz="2800" dirty="0"/>
            </a:br>
            <a:r>
              <a:rPr lang="fr-FR" sz="2200" dirty="0"/>
              <a:t>Circonscription de Romainville/ le Pré Saint Gervais/les Lilas</a:t>
            </a:r>
          </a:p>
        </p:txBody>
      </p:sp>
      <p:sp>
        <p:nvSpPr>
          <p:cNvPr id="3" name="Sous-titre 2"/>
          <p:cNvSpPr>
            <a:spLocks noGrp="1"/>
          </p:cNvSpPr>
          <p:nvPr>
            <p:ph type="subTitle" idx="1"/>
          </p:nvPr>
        </p:nvSpPr>
        <p:spPr>
          <a:xfrm>
            <a:off x="1803043" y="2351314"/>
            <a:ext cx="9517487" cy="3882061"/>
          </a:xfrm>
        </p:spPr>
        <p:txBody>
          <a:bodyPr>
            <a:normAutofit fontScale="77500" lnSpcReduction="20000"/>
          </a:bodyPr>
          <a:lstStyle/>
          <a:p>
            <a:r>
              <a:rPr lang="fr-FR" u="sng" dirty="0"/>
              <a:t>Avec le pilotage de :</a:t>
            </a:r>
          </a:p>
          <a:p>
            <a:pPr>
              <a:buFont typeface="Wingdings" pitchFamily="2" charset="2"/>
              <a:buChar char="Ø"/>
            </a:pPr>
            <a:r>
              <a:rPr lang="fr-FR" u="sng" dirty="0"/>
              <a:t> </a:t>
            </a:r>
            <a:r>
              <a:rPr lang="fr-FR" dirty="0"/>
              <a:t>M. Vanetti (I.E.N. de la circonscription) </a:t>
            </a:r>
          </a:p>
          <a:p>
            <a:r>
              <a:rPr lang="fr-FR" u="sng" dirty="0"/>
              <a:t>et suite aux animations pédagogiques de :</a:t>
            </a:r>
          </a:p>
          <a:p>
            <a:pPr>
              <a:buFont typeface="Wingdings" pitchFamily="2" charset="2"/>
              <a:buChar char="Ø"/>
            </a:pPr>
            <a:r>
              <a:rPr lang="fr-FR" u="sng" dirty="0"/>
              <a:t> </a:t>
            </a:r>
            <a:r>
              <a:rPr lang="fr-FR" dirty="0"/>
              <a:t>Mme Tobio Hautesserre Pascale (Formatrice départementale)</a:t>
            </a:r>
            <a:endParaRPr lang="fr-FR" u="sng" dirty="0"/>
          </a:p>
          <a:p>
            <a:r>
              <a:rPr lang="fr-FR" u="sng" dirty="0"/>
              <a:t>Ce diaporama et les fiches outils ont été réalisés par </a:t>
            </a:r>
            <a:r>
              <a:rPr lang="fr-FR" dirty="0"/>
              <a:t>:</a:t>
            </a:r>
          </a:p>
          <a:p>
            <a:pPr marL="285750" indent="-285750">
              <a:buFont typeface="Wingdings" panose="05000000000000000000" pitchFamily="2" charset="2"/>
              <a:buChar char="Ø"/>
            </a:pPr>
            <a:r>
              <a:rPr lang="fr-FR" dirty="0"/>
              <a:t>Mme Brotel Tiphaine (CPC) et Mme Mandouki Ruth (CPC) </a:t>
            </a:r>
          </a:p>
          <a:p>
            <a:pPr marL="285750" indent="-285750"/>
            <a:r>
              <a:rPr lang="fr-FR" u="sng" dirty="0"/>
              <a:t>Et les membres du RASED et l’enseignant CASEH :</a:t>
            </a:r>
          </a:p>
          <a:p>
            <a:pPr marL="285750" indent="-285750">
              <a:buFont typeface="Wingdings" panose="05000000000000000000" pitchFamily="2" charset="2"/>
              <a:buChar char="Ø"/>
            </a:pPr>
            <a:r>
              <a:rPr lang="fr-FR" dirty="0"/>
              <a:t>Mme Avila Amélie, </a:t>
            </a:r>
          </a:p>
          <a:p>
            <a:pPr marL="285750" indent="-285750">
              <a:buFont typeface="Wingdings" panose="05000000000000000000" pitchFamily="2" charset="2"/>
              <a:buChar char="Ø"/>
            </a:pPr>
            <a:r>
              <a:rPr lang="fr-FR" dirty="0"/>
              <a:t>M. Bonnet Alexandre, </a:t>
            </a:r>
          </a:p>
          <a:p>
            <a:pPr marL="285750" indent="-285750">
              <a:buFont typeface="Wingdings" panose="05000000000000000000" pitchFamily="2" charset="2"/>
              <a:buChar char="Ø"/>
            </a:pPr>
            <a:r>
              <a:rPr lang="fr-FR" dirty="0"/>
              <a:t>Mme </a:t>
            </a:r>
            <a:r>
              <a:rPr lang="fr-FR" dirty="0" err="1"/>
              <a:t>Corniou</a:t>
            </a:r>
            <a:r>
              <a:rPr lang="fr-FR" dirty="0"/>
              <a:t> Christine, </a:t>
            </a:r>
          </a:p>
          <a:p>
            <a:pPr marL="285750" indent="-285750">
              <a:buFont typeface="Wingdings" panose="05000000000000000000" pitchFamily="2" charset="2"/>
              <a:buChar char="Ø"/>
            </a:pPr>
            <a:r>
              <a:rPr lang="fr-FR" dirty="0"/>
              <a:t>Mme </a:t>
            </a:r>
            <a:r>
              <a:rPr lang="fr-FR" dirty="0" err="1"/>
              <a:t>Richol</a:t>
            </a:r>
            <a:r>
              <a:rPr lang="fr-FR" dirty="0"/>
              <a:t> Marie-Thérèse, </a:t>
            </a:r>
          </a:p>
          <a:p>
            <a:pPr marL="285750" indent="-285750">
              <a:buFont typeface="Wingdings" panose="05000000000000000000" pitchFamily="2" charset="2"/>
              <a:buChar char="Ø"/>
            </a:pPr>
            <a:r>
              <a:rPr lang="fr-FR" dirty="0"/>
              <a:t>Mme Rolla Karin </a:t>
            </a:r>
          </a:p>
          <a:p>
            <a:pPr marL="285750" indent="-285750">
              <a:buFont typeface="Wingdings" panose="05000000000000000000" pitchFamily="2" charset="2"/>
              <a:buChar char="Ø"/>
            </a:pPr>
            <a:r>
              <a:rPr lang="fr-FR" dirty="0"/>
              <a:t>M. </a:t>
            </a:r>
            <a:r>
              <a:rPr lang="fr-FR" dirty="0" err="1"/>
              <a:t>Thellier</a:t>
            </a:r>
            <a:r>
              <a:rPr lang="fr-FR" dirty="0"/>
              <a:t> Reynald</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5" name="Image 4" descr="C:\Users\tiphaine\AppData\Local\Microsoft\Windows\INetCacheContent.Word\Logo-0931047H-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808" y="161568"/>
            <a:ext cx="1363301" cy="1719483"/>
          </a:xfrm>
          <a:prstGeom prst="rect">
            <a:avLst/>
          </a:prstGeom>
          <a:noFill/>
          <a:ln>
            <a:solidFill>
              <a:schemeClr val="tx1"/>
            </a:solidFill>
          </a:ln>
        </p:spPr>
      </p:pic>
    </p:spTree>
    <p:extLst>
      <p:ext uri="{BB962C8B-B14F-4D97-AF65-F5344CB8AC3E}">
        <p14:creationId xmlns:p14="http://schemas.microsoft.com/office/powerpoint/2010/main" val="1043075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10</a:t>
            </a:fld>
            <a:endParaRPr lang="en-US" dirty="0"/>
          </a:p>
        </p:txBody>
      </p:sp>
      <p:sp>
        <p:nvSpPr>
          <p:cNvPr id="3" name="ZoneTexte 2"/>
          <p:cNvSpPr txBox="1"/>
          <p:nvPr/>
        </p:nvSpPr>
        <p:spPr>
          <a:xfrm>
            <a:off x="358437" y="220296"/>
            <a:ext cx="11462197" cy="646331"/>
          </a:xfrm>
          <a:prstGeom prst="rect">
            <a:avLst/>
          </a:prstGeom>
          <a:noFill/>
        </p:spPr>
        <p:txBody>
          <a:bodyPr wrap="square" rtlCol="0">
            <a:spAutoFit/>
          </a:bodyPr>
          <a:lstStyle/>
          <a:p>
            <a:pPr algn="ctr"/>
            <a:r>
              <a:rPr lang="fr-FR" b="1" dirty="0"/>
              <a:t>Plusieurs propositions d’actions peuvent être spécifiées dans la fiche « REPONSE DU POLE RESSOURCE ».</a:t>
            </a:r>
          </a:p>
          <a:p>
            <a:pPr algn="ctr"/>
            <a:r>
              <a:rPr lang="fr-FR" b="1" dirty="0"/>
              <a:t>Voici des exemples de prises en charge, d’interventions…</a:t>
            </a:r>
            <a:endParaRPr lang="fr-FR" dirty="0"/>
          </a:p>
        </p:txBody>
      </p:sp>
      <p:sp>
        <p:nvSpPr>
          <p:cNvPr id="4" name="Ellipse 3"/>
          <p:cNvSpPr/>
          <p:nvPr/>
        </p:nvSpPr>
        <p:spPr>
          <a:xfrm>
            <a:off x="1597375" y="4709703"/>
            <a:ext cx="1803042" cy="1287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FICHE REPONSE</a:t>
            </a:r>
          </a:p>
        </p:txBody>
      </p:sp>
      <p:sp>
        <p:nvSpPr>
          <p:cNvPr id="5" name="Flèche droite 4"/>
          <p:cNvSpPr/>
          <p:nvPr/>
        </p:nvSpPr>
        <p:spPr>
          <a:xfrm rot="399415">
            <a:off x="3609482" y="5998295"/>
            <a:ext cx="2446985" cy="334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rot="16200000">
            <a:off x="868461" y="3104853"/>
            <a:ext cx="2446985" cy="334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rot="18698089">
            <a:off x="2819948" y="3498944"/>
            <a:ext cx="2446985" cy="334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rot="19249187">
            <a:off x="3245116" y="3909281"/>
            <a:ext cx="2446985" cy="334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rot="20417323">
            <a:off x="3657773" y="4615945"/>
            <a:ext cx="2446985" cy="334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rot="21328401">
            <a:off x="3716144" y="5347771"/>
            <a:ext cx="2446985" cy="334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5789557" y="5680151"/>
            <a:ext cx="2446985" cy="230567"/>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rot="21092470">
            <a:off x="5753704" y="4702005"/>
            <a:ext cx="2446985" cy="256278"/>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rot="20469404">
            <a:off x="5483244" y="3523659"/>
            <a:ext cx="2446985" cy="261394"/>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rot="15671360">
            <a:off x="206517" y="3199636"/>
            <a:ext cx="2446985" cy="334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rot="16675817">
            <a:off x="1459885" y="3102027"/>
            <a:ext cx="2446985" cy="334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222086" y="866627"/>
            <a:ext cx="1271863" cy="10175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R.P.P.</a:t>
            </a:r>
          </a:p>
          <a:p>
            <a:pPr algn="ctr"/>
            <a:r>
              <a:rPr lang="fr-FR" sz="1200" b="1" dirty="0"/>
              <a:t>A.S.E.</a:t>
            </a:r>
          </a:p>
          <a:p>
            <a:pPr algn="ctr"/>
            <a:r>
              <a:rPr lang="fr-FR" sz="1200" b="1" dirty="0"/>
              <a:t>Signalements</a:t>
            </a:r>
          </a:p>
        </p:txBody>
      </p:sp>
      <p:sp>
        <p:nvSpPr>
          <p:cNvPr id="17" name="Rectangle à coins arrondis 16"/>
          <p:cNvSpPr/>
          <p:nvPr/>
        </p:nvSpPr>
        <p:spPr>
          <a:xfrm>
            <a:off x="1656944" y="1349786"/>
            <a:ext cx="686453" cy="54091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R.E.E.</a:t>
            </a:r>
          </a:p>
        </p:txBody>
      </p:sp>
      <p:sp>
        <p:nvSpPr>
          <p:cNvPr id="18" name="Rectangle à coins arrondis 17"/>
          <p:cNvSpPr/>
          <p:nvPr/>
        </p:nvSpPr>
        <p:spPr>
          <a:xfrm>
            <a:off x="2434427" y="1277249"/>
            <a:ext cx="897669" cy="71773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p>
          <a:p>
            <a:pPr algn="ctr"/>
            <a:r>
              <a:rPr lang="fr-FR" sz="1200" b="1" dirty="0"/>
              <a:t>P.P.R.E.</a:t>
            </a:r>
          </a:p>
          <a:p>
            <a:pPr algn="ctr"/>
            <a:r>
              <a:rPr lang="fr-FR" sz="1200" b="1" dirty="0"/>
              <a:t>P.A.P.</a:t>
            </a:r>
          </a:p>
          <a:p>
            <a:pPr algn="ctr"/>
            <a:r>
              <a:rPr lang="fr-FR" sz="1200" b="1" dirty="0"/>
              <a:t>P.P.S.</a:t>
            </a:r>
          </a:p>
          <a:p>
            <a:pPr algn="ctr"/>
            <a:endParaRPr lang="fr-FR" sz="1200" b="1" dirty="0"/>
          </a:p>
        </p:txBody>
      </p:sp>
      <p:sp>
        <p:nvSpPr>
          <p:cNvPr id="19" name="Rectangle à coins arrondis 18"/>
          <p:cNvSpPr/>
          <p:nvPr/>
        </p:nvSpPr>
        <p:spPr>
          <a:xfrm>
            <a:off x="3489772" y="1517650"/>
            <a:ext cx="1018298" cy="540913"/>
          </a:xfrm>
          <a:prstGeom prst="roundRect">
            <a:avLst/>
          </a:prstGeom>
          <a:solidFill>
            <a:srgbClr val="D2A2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MEDECIN SCOLAIRE</a:t>
            </a:r>
          </a:p>
        </p:txBody>
      </p:sp>
      <p:sp>
        <p:nvSpPr>
          <p:cNvPr id="20" name="Rectangle à coins arrondis 19"/>
          <p:cNvSpPr/>
          <p:nvPr/>
        </p:nvSpPr>
        <p:spPr>
          <a:xfrm>
            <a:off x="5469660" y="2923848"/>
            <a:ext cx="934682" cy="540913"/>
          </a:xfrm>
          <a:prstGeom prst="roundRect">
            <a:avLst/>
          </a:prstGeom>
          <a:solidFill>
            <a:srgbClr val="D2A2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R.A.S.E.D</a:t>
            </a:r>
          </a:p>
        </p:txBody>
      </p:sp>
      <p:sp>
        <p:nvSpPr>
          <p:cNvPr id="21" name="Rectangle à coins arrondis 20"/>
          <p:cNvSpPr/>
          <p:nvPr/>
        </p:nvSpPr>
        <p:spPr>
          <a:xfrm>
            <a:off x="7943813" y="2914772"/>
            <a:ext cx="1069403" cy="540913"/>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SERVICE SOCIAL</a:t>
            </a:r>
          </a:p>
        </p:txBody>
      </p:sp>
      <p:sp>
        <p:nvSpPr>
          <p:cNvPr id="22" name="Rectangle à coins arrondis 21"/>
          <p:cNvSpPr/>
          <p:nvPr/>
        </p:nvSpPr>
        <p:spPr>
          <a:xfrm>
            <a:off x="6104519" y="4017623"/>
            <a:ext cx="1416743" cy="540913"/>
          </a:xfrm>
          <a:prstGeom prst="roundRect">
            <a:avLst/>
          </a:prstGeom>
          <a:solidFill>
            <a:srgbClr val="D2A2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INTERVENTION C.P.C./C.P.D.</a:t>
            </a:r>
          </a:p>
        </p:txBody>
      </p:sp>
      <p:sp>
        <p:nvSpPr>
          <p:cNvPr id="23" name="Rectangle à coins arrondis 22"/>
          <p:cNvSpPr/>
          <p:nvPr/>
        </p:nvSpPr>
        <p:spPr>
          <a:xfrm>
            <a:off x="8236542" y="4177264"/>
            <a:ext cx="1467893" cy="69481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C.M.P./C.M.P.P.</a:t>
            </a:r>
          </a:p>
          <a:p>
            <a:pPr algn="ctr"/>
            <a:r>
              <a:rPr lang="fr-FR" sz="1200" b="1" dirty="0"/>
              <a:t>CASADO</a:t>
            </a:r>
          </a:p>
        </p:txBody>
      </p:sp>
      <p:sp>
        <p:nvSpPr>
          <p:cNvPr id="24" name="Rectangle à coins arrondis 23"/>
          <p:cNvSpPr/>
          <p:nvPr/>
        </p:nvSpPr>
        <p:spPr>
          <a:xfrm>
            <a:off x="6340778" y="5024371"/>
            <a:ext cx="1180484" cy="540913"/>
          </a:xfrm>
          <a:prstGeom prst="roundRect">
            <a:avLst/>
          </a:prstGeom>
          <a:solidFill>
            <a:srgbClr val="D2A2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C.A.S.E.H.</a:t>
            </a:r>
          </a:p>
          <a:p>
            <a:pPr algn="ctr"/>
            <a:r>
              <a:rPr lang="fr-FR" sz="1200" b="1" dirty="0"/>
              <a:t>E.R.S.E.H.</a:t>
            </a:r>
          </a:p>
        </p:txBody>
      </p:sp>
      <p:sp>
        <p:nvSpPr>
          <p:cNvPr id="25" name="Rectangle à coins arrondis 24"/>
          <p:cNvSpPr/>
          <p:nvPr/>
        </p:nvSpPr>
        <p:spPr>
          <a:xfrm>
            <a:off x="8363762" y="5413159"/>
            <a:ext cx="771678" cy="540913"/>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P.R.E.</a:t>
            </a:r>
          </a:p>
        </p:txBody>
      </p:sp>
      <p:sp>
        <p:nvSpPr>
          <p:cNvPr id="26" name="Rectangle à coins arrondis 25"/>
          <p:cNvSpPr/>
          <p:nvPr/>
        </p:nvSpPr>
        <p:spPr>
          <a:xfrm>
            <a:off x="6199738" y="6035135"/>
            <a:ext cx="3266234" cy="683652"/>
          </a:xfrm>
          <a:prstGeom prst="roundRect">
            <a:avLst/>
          </a:prstGeom>
          <a:solidFill>
            <a:srgbClr val="D2A2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EXPERIMENTATIONS</a:t>
            </a:r>
          </a:p>
          <a:p>
            <a:pPr algn="ctr"/>
            <a:r>
              <a:rPr lang="fr-FR" sz="1200" dirty="0"/>
              <a:t>ET/OU SOUTIENS PEDAGOGIQUES</a:t>
            </a:r>
          </a:p>
          <a:p>
            <a:pPr algn="ctr"/>
            <a:r>
              <a:rPr lang="fr-FR" sz="1200" dirty="0"/>
              <a:t>auprès de l’enseignant ou de l’équipe</a:t>
            </a:r>
          </a:p>
        </p:txBody>
      </p:sp>
      <p:sp>
        <p:nvSpPr>
          <p:cNvPr id="27" name="Flèche droite 26"/>
          <p:cNvSpPr/>
          <p:nvPr/>
        </p:nvSpPr>
        <p:spPr>
          <a:xfrm rot="17681719">
            <a:off x="2108604" y="3217403"/>
            <a:ext cx="2446985" cy="334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à coins arrondis 27"/>
          <p:cNvSpPr/>
          <p:nvPr/>
        </p:nvSpPr>
        <p:spPr>
          <a:xfrm>
            <a:off x="4981437" y="2150295"/>
            <a:ext cx="2927921" cy="663110"/>
          </a:xfrm>
          <a:prstGeom prst="roundRect">
            <a:avLst/>
          </a:prstGeom>
          <a:solidFill>
            <a:srgbClr val="D2A2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RENCONTRE I.E.N.</a:t>
            </a:r>
          </a:p>
          <a:p>
            <a:pPr algn="ctr"/>
            <a:r>
              <a:rPr lang="fr-FR" sz="1100" b="1" dirty="0"/>
              <a:t>(médiation, aménagement E.D.T., proposition partenaires extérieurs…)</a:t>
            </a:r>
          </a:p>
        </p:txBody>
      </p:sp>
      <p:sp>
        <p:nvSpPr>
          <p:cNvPr id="29" name="Flèche droite 28"/>
          <p:cNvSpPr/>
          <p:nvPr/>
        </p:nvSpPr>
        <p:spPr>
          <a:xfrm rot="18458864">
            <a:off x="3284578" y="2297542"/>
            <a:ext cx="2446985" cy="235166"/>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à coins arrondis 29"/>
          <p:cNvSpPr/>
          <p:nvPr/>
        </p:nvSpPr>
        <p:spPr>
          <a:xfrm>
            <a:off x="5297219" y="981495"/>
            <a:ext cx="902520" cy="515093"/>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P.M.I.</a:t>
            </a:r>
          </a:p>
        </p:txBody>
      </p:sp>
    </p:spTree>
    <p:extLst>
      <p:ext uri="{BB962C8B-B14F-4D97-AF65-F5344CB8AC3E}">
        <p14:creationId xmlns:p14="http://schemas.microsoft.com/office/powerpoint/2010/main" val="4162850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228453" y="562762"/>
            <a:ext cx="1301959" cy="461665"/>
          </a:xfrm>
          <a:prstGeom prst="rect">
            <a:avLst/>
          </a:prstGeom>
          <a:noFill/>
        </p:spPr>
        <p:txBody>
          <a:bodyPr wrap="none" rtlCol="0">
            <a:spAutoFit/>
          </a:bodyPr>
          <a:lstStyle/>
          <a:p>
            <a:r>
              <a:rPr lang="fr-FR" sz="2400" b="1" u="sng" dirty="0">
                <a:solidFill>
                  <a:schemeClr val="accent4">
                    <a:lumMod val="50000"/>
                  </a:schemeClr>
                </a:solidFill>
              </a:rPr>
              <a:t>Etape 4</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Rectangle : coins arrondis 39"/>
          <p:cNvSpPr/>
          <p:nvPr/>
        </p:nvSpPr>
        <p:spPr>
          <a:xfrm>
            <a:off x="2581150" y="1256247"/>
            <a:ext cx="8023538" cy="2187379"/>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2EME COMMISSION</a:t>
            </a:r>
          </a:p>
          <a:p>
            <a:pPr algn="ctr"/>
            <a:r>
              <a:rPr lang="fr-FR" sz="2400" dirty="0"/>
              <a:t>= EVALUATION DES REPONSES APPORTEES (dispositifs, outils, aménagements…)</a:t>
            </a:r>
          </a:p>
          <a:p>
            <a:pPr algn="ctr"/>
            <a:r>
              <a:rPr lang="fr-FR" sz="2400" dirty="0"/>
              <a:t>PAR LES MEMBRES DU POLE RESSOURCE</a:t>
            </a:r>
          </a:p>
          <a:p>
            <a:pPr algn="ctr"/>
            <a:r>
              <a:rPr lang="fr-FR" sz="2400" dirty="0"/>
              <a:t>avec le SOLLICITANT</a:t>
            </a:r>
          </a:p>
        </p:txBody>
      </p:sp>
      <p:sp>
        <p:nvSpPr>
          <p:cNvPr id="6" name="ZoneTexte 5"/>
          <p:cNvSpPr txBox="1"/>
          <p:nvPr/>
        </p:nvSpPr>
        <p:spPr>
          <a:xfrm>
            <a:off x="1746633" y="3713899"/>
            <a:ext cx="9679246" cy="2585323"/>
          </a:xfrm>
          <a:prstGeom prst="rect">
            <a:avLst/>
          </a:prstGeom>
          <a:noFill/>
        </p:spPr>
        <p:txBody>
          <a:bodyPr wrap="square" rtlCol="0">
            <a:spAutoFit/>
          </a:bodyPr>
          <a:lstStyle/>
          <a:p>
            <a:pPr algn="ctr"/>
            <a:r>
              <a:rPr lang="fr-FR" b="1" dirty="0"/>
              <a:t>La période d’expérimentation(s) dépend de chaque situation.</a:t>
            </a:r>
          </a:p>
          <a:p>
            <a:pPr algn="ctr"/>
            <a:endParaRPr lang="fr-FR" b="1" dirty="0"/>
          </a:p>
          <a:p>
            <a:pPr algn="ctr"/>
            <a:r>
              <a:rPr lang="fr-FR" b="1" dirty="0"/>
              <a:t>La date de la commission d’évaluation est précisée </a:t>
            </a:r>
          </a:p>
          <a:p>
            <a:pPr algn="ctr"/>
            <a:r>
              <a:rPr lang="fr-FR" b="1" dirty="0"/>
              <a:t>dans la fiche « REPONSE DU POLE RESSOURCE ».</a:t>
            </a:r>
          </a:p>
          <a:p>
            <a:pPr algn="ctr"/>
            <a:endParaRPr lang="fr-FR" b="1" dirty="0"/>
          </a:p>
          <a:p>
            <a:pPr algn="ctr"/>
            <a:r>
              <a:rPr lang="fr-FR" b="1" dirty="0"/>
              <a:t>D’autres réponses peuvent être apportées pour d’autres </a:t>
            </a:r>
            <a:r>
              <a:rPr lang="fr-FR" b="1" dirty="0" err="1"/>
              <a:t>remédiations</a:t>
            </a:r>
            <a:r>
              <a:rPr lang="fr-FR" b="1" dirty="0"/>
              <a:t>.</a:t>
            </a:r>
          </a:p>
          <a:p>
            <a:pPr algn="ctr"/>
            <a:r>
              <a:rPr lang="fr-FR" b="1" dirty="0"/>
              <a:t>Une nouvelle période d’expérimentation(s) est alors proposée </a:t>
            </a:r>
          </a:p>
          <a:p>
            <a:pPr algn="ctr"/>
            <a:r>
              <a:rPr lang="fr-FR" b="1" dirty="0"/>
              <a:t>dans une nouvelle fiche de « REPONSE DU POLE RESSOURCE » </a:t>
            </a:r>
          </a:p>
          <a:p>
            <a:pPr algn="ctr"/>
            <a:r>
              <a:rPr lang="fr-FR" b="1" dirty="0"/>
              <a:t>avec la date d’une nouvelle commission d’évaluation.</a:t>
            </a:r>
          </a:p>
        </p:txBody>
      </p:sp>
    </p:spTree>
    <p:extLst>
      <p:ext uri="{BB962C8B-B14F-4D97-AF65-F5344CB8AC3E}">
        <p14:creationId xmlns:p14="http://schemas.microsoft.com/office/powerpoint/2010/main" val="82814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a:t>Modalités d’évaluation</a:t>
            </a:r>
          </a:p>
        </p:txBody>
      </p:sp>
      <p:sp>
        <p:nvSpPr>
          <p:cNvPr id="3" name="Espace réservé du contenu 2"/>
          <p:cNvSpPr>
            <a:spLocks noGrp="1"/>
          </p:cNvSpPr>
          <p:nvPr>
            <p:ph idx="1"/>
          </p:nvPr>
        </p:nvSpPr>
        <p:spPr/>
        <p:txBody>
          <a:bodyPr/>
          <a:lstStyle/>
          <a:p>
            <a:pPr marL="0" indent="0">
              <a:buNone/>
            </a:pPr>
            <a:r>
              <a:rPr lang="fr-FR" dirty="0"/>
              <a:t>Une fiche d’évaluation des situations aide la commission. </a:t>
            </a:r>
          </a:p>
          <a:p>
            <a:pPr marL="0" indent="0">
              <a:buNone/>
            </a:pPr>
            <a:r>
              <a:rPr lang="fr-FR" dirty="0"/>
              <a:t>Elle précise les résultats des :</a:t>
            </a:r>
          </a:p>
          <a:p>
            <a:r>
              <a:rPr lang="fr-FR" dirty="0"/>
              <a:t>Régulations, médiations, remédiations et réparations</a:t>
            </a:r>
          </a:p>
          <a:p>
            <a:r>
              <a:rPr lang="fr-FR" dirty="0"/>
              <a:t>Expérimentations pédagogiques</a:t>
            </a:r>
          </a:p>
          <a:p>
            <a:r>
              <a:rPr lang="fr-FR" dirty="0"/>
              <a:t>Rencontres et entretiens</a:t>
            </a:r>
          </a:p>
          <a:p>
            <a:r>
              <a:rPr lang="fr-FR" dirty="0"/>
              <a:t>Intervention des acteurs sollicités</a:t>
            </a:r>
          </a:p>
          <a:p>
            <a:r>
              <a:rPr lang="fr-FR" dirty="0"/>
              <a:t>….</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757017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13</a:t>
            </a:fld>
            <a:endParaRPr lang="en-US" dirty="0"/>
          </a:p>
        </p:txBody>
      </p:sp>
      <p:sp>
        <p:nvSpPr>
          <p:cNvPr id="3" name="Titre 1"/>
          <p:cNvSpPr txBox="1">
            <a:spLocks/>
          </p:cNvSpPr>
          <p:nvPr/>
        </p:nvSpPr>
        <p:spPr>
          <a:xfrm>
            <a:off x="1867437" y="987651"/>
            <a:ext cx="9981126" cy="1639639"/>
          </a:xfrm>
          <a:prstGeom prst="rect">
            <a:avLst/>
          </a:prstGeom>
        </p:spPr>
        <p:txBody>
          <a:bodyPr>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200" b="1" u="sng" dirty="0"/>
              <a:t>LES OUTILS </a:t>
            </a:r>
          </a:p>
          <a:p>
            <a:pPr algn="ctr"/>
            <a:r>
              <a:rPr lang="fr-FR" sz="3200" b="1" u="sng" dirty="0"/>
              <a:t>DU POLE RESSOURCE </a:t>
            </a:r>
          </a:p>
          <a:p>
            <a:pPr algn="ctr"/>
            <a:r>
              <a:rPr lang="fr-FR" sz="3200" b="1" u="sng" dirty="0"/>
              <a:t>DE LA CIRCONSCRIPTION</a:t>
            </a:r>
          </a:p>
        </p:txBody>
      </p:sp>
      <p:sp>
        <p:nvSpPr>
          <p:cNvPr id="4" name="Flèche vers le bas 3"/>
          <p:cNvSpPr/>
          <p:nvPr/>
        </p:nvSpPr>
        <p:spPr>
          <a:xfrm>
            <a:off x="6542468" y="2871988"/>
            <a:ext cx="978795" cy="17901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75265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4407" y="624110"/>
            <a:ext cx="9740206" cy="1280890"/>
          </a:xfrm>
        </p:spPr>
        <p:txBody>
          <a:bodyPr/>
          <a:lstStyle/>
          <a:p>
            <a:pPr algn="ctr"/>
            <a:r>
              <a:rPr lang="fr-FR" dirty="0"/>
              <a:t>La fiche </a:t>
            </a:r>
            <a:br>
              <a:rPr lang="fr-FR" dirty="0"/>
            </a:br>
            <a:r>
              <a:rPr lang="fr-FR" dirty="0"/>
              <a:t>« </a:t>
            </a:r>
            <a:r>
              <a:rPr lang="fr-FR" b="1" dirty="0"/>
              <a:t>SOLLICITATION DU POLE RESSOURCE </a:t>
            </a:r>
            <a:r>
              <a:rPr lang="fr-FR" dirty="0"/>
              <a:t>»</a:t>
            </a:r>
          </a:p>
        </p:txBody>
      </p:sp>
      <p:sp>
        <p:nvSpPr>
          <p:cNvPr id="3" name="Espace réservé du contenu 2"/>
          <p:cNvSpPr>
            <a:spLocks noGrp="1"/>
          </p:cNvSpPr>
          <p:nvPr>
            <p:ph idx="1"/>
          </p:nvPr>
        </p:nvSpPr>
        <p:spPr/>
        <p:txBody>
          <a:bodyPr/>
          <a:lstStyle/>
          <a:p>
            <a:r>
              <a:rPr lang="fr-FR" dirty="0"/>
              <a:t>A compléter en conseil</a:t>
            </a:r>
          </a:p>
          <a:p>
            <a:r>
              <a:rPr lang="fr-FR" dirty="0"/>
              <a:t>Y joindre :</a:t>
            </a:r>
          </a:p>
          <a:p>
            <a:pPr lvl="1"/>
            <a:r>
              <a:rPr lang="fr-FR" dirty="0"/>
              <a:t>Comptes rendus REE, PPRE, PPS, PAP, et signalement (s)/IP</a:t>
            </a:r>
          </a:p>
          <a:p>
            <a:r>
              <a:rPr lang="fr-FR" dirty="0"/>
              <a:t>Toujours archiver cette fiche avec les pièces d’informations complémentaires</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816667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15</a:t>
            </a:fld>
            <a:endParaRPr lang="en-US" dirty="0"/>
          </a:p>
        </p:txBody>
      </p:sp>
      <p:graphicFrame>
        <p:nvGraphicFramePr>
          <p:cNvPr id="1027" name="Object 3"/>
          <p:cNvGraphicFramePr>
            <a:graphicFrameLocks noChangeAspect="1"/>
          </p:cNvGraphicFramePr>
          <p:nvPr/>
        </p:nvGraphicFramePr>
        <p:xfrm>
          <a:off x="1830160" y="301126"/>
          <a:ext cx="4753520" cy="6400120"/>
        </p:xfrm>
        <a:graphic>
          <a:graphicData uri="http://schemas.openxmlformats.org/presentationml/2006/ole">
            <mc:AlternateContent xmlns:mc="http://schemas.openxmlformats.org/markup-compatibility/2006">
              <mc:Choice xmlns:v="urn:schemas-microsoft-com:vml" Requires="v">
                <p:oleObj spid="_x0000_s1057" name="Acrobat Document" r:id="rId3" imgW="5667037" imgH="8019948" progId="AcroExch.Document.DC">
                  <p:embed/>
                </p:oleObj>
              </mc:Choice>
              <mc:Fallback>
                <p:oleObj name="Acrobat Document" r:id="rId3" imgW="5667037" imgH="8019948" progId="AcroExch.Document.DC">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0160" y="301126"/>
                        <a:ext cx="4753520" cy="640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7029177" y="196624"/>
          <a:ext cx="4805772" cy="6504460"/>
        </p:xfrm>
        <a:graphic>
          <a:graphicData uri="http://schemas.openxmlformats.org/presentationml/2006/ole">
            <mc:AlternateContent xmlns:mc="http://schemas.openxmlformats.org/markup-compatibility/2006">
              <mc:Choice xmlns:v="urn:schemas-microsoft-com:vml" Requires="v">
                <p:oleObj spid="_x0000_s1058" name="Acrobat Document" r:id="rId5" imgW="5667037" imgH="8019948" progId="AcroExch.Document.DC">
                  <p:embed/>
                </p:oleObj>
              </mc:Choice>
              <mc:Fallback>
                <p:oleObj name="Acrobat Document" r:id="rId5" imgW="5667037" imgH="8019948" progId="AcroExch.Document.DC">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9177" y="196624"/>
                        <a:ext cx="4805772" cy="650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90527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a:t>La fiche</a:t>
            </a:r>
            <a:br>
              <a:rPr lang="fr-FR" dirty="0"/>
            </a:br>
            <a:r>
              <a:rPr lang="fr-FR" dirty="0"/>
              <a:t>«</a:t>
            </a:r>
            <a:r>
              <a:rPr lang="fr-FR" b="1" dirty="0"/>
              <a:t> REPONSE DU POLE RESSOURCE</a:t>
            </a:r>
            <a:r>
              <a:rPr lang="fr-FR" dirty="0"/>
              <a:t> »</a:t>
            </a:r>
          </a:p>
        </p:txBody>
      </p:sp>
      <p:sp>
        <p:nvSpPr>
          <p:cNvPr id="3" name="Espace réservé du contenu 2"/>
          <p:cNvSpPr>
            <a:spLocks noGrp="1"/>
          </p:cNvSpPr>
          <p:nvPr>
            <p:ph idx="1"/>
          </p:nvPr>
        </p:nvSpPr>
        <p:spPr/>
        <p:txBody>
          <a:bodyPr/>
          <a:lstStyle/>
          <a:p>
            <a:r>
              <a:rPr lang="fr-FR" dirty="0"/>
              <a:t>Doit être présentée aux collègues intervenant dans et si besoin autour de la situation (</a:t>
            </a:r>
            <a:r>
              <a:rPr lang="fr-FR" b="1" dirty="0"/>
              <a:t>secret professionnel à respecter</a:t>
            </a:r>
            <a:r>
              <a:rPr lang="fr-FR" dirty="0"/>
              <a:t>)</a:t>
            </a:r>
          </a:p>
          <a:p>
            <a:r>
              <a:rPr lang="fr-FR" dirty="0"/>
              <a:t> A archiver (avec la fiche de sollicitation)</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888470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17</a:t>
            </a:fld>
            <a:endParaRPr lang="en-US" dirty="0"/>
          </a:p>
        </p:txBody>
      </p:sp>
      <p:graphicFrame>
        <p:nvGraphicFramePr>
          <p:cNvPr id="2050" name="Object 2"/>
          <p:cNvGraphicFramePr>
            <a:graphicFrameLocks noChangeAspect="1"/>
          </p:cNvGraphicFramePr>
          <p:nvPr/>
        </p:nvGraphicFramePr>
        <p:xfrm>
          <a:off x="1681026" y="242616"/>
          <a:ext cx="4943547" cy="5034778"/>
        </p:xfrm>
        <a:graphic>
          <a:graphicData uri="http://schemas.openxmlformats.org/presentationml/2006/ole">
            <mc:AlternateContent xmlns:mc="http://schemas.openxmlformats.org/markup-compatibility/2006">
              <mc:Choice xmlns:v="urn:schemas-microsoft-com:vml" Requires="v">
                <p:oleObj spid="_x0000_s2080" name="Acrobat Document" r:id="rId3" imgW="8020012" imgH="5667018" progId="AcroExch.Document.DC">
                  <p:embed/>
                </p:oleObj>
              </mc:Choice>
              <mc:Fallback>
                <p:oleObj name="Acrobat Document" r:id="rId3" imgW="8020012" imgH="5667018" progId="AcroExch.Document.DC">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026" y="242616"/>
                        <a:ext cx="4943547" cy="503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6862865" y="1815737"/>
          <a:ext cx="4980519" cy="4695145"/>
        </p:xfrm>
        <a:graphic>
          <a:graphicData uri="http://schemas.openxmlformats.org/presentationml/2006/ole">
            <mc:AlternateContent xmlns:mc="http://schemas.openxmlformats.org/markup-compatibility/2006">
              <mc:Choice xmlns:v="urn:schemas-microsoft-com:vml" Requires="v">
                <p:oleObj spid="_x0000_s2081" name="Acrobat Document" r:id="rId5" imgW="8020012" imgH="5667018" progId="AcroExch.Document.DC">
                  <p:embed/>
                </p:oleObj>
              </mc:Choice>
              <mc:Fallback>
                <p:oleObj name="Acrobat Document" r:id="rId5" imgW="8020012" imgH="5667018" progId="AcroExch.Document.DC">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2865" y="1815737"/>
                        <a:ext cx="4980519" cy="469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84856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18</a:t>
            </a:fld>
            <a:endParaRPr lang="en-US" dirty="0"/>
          </a:p>
        </p:txBody>
      </p:sp>
      <p:sp>
        <p:nvSpPr>
          <p:cNvPr id="3" name="Titre 1"/>
          <p:cNvSpPr txBox="1">
            <a:spLocks/>
          </p:cNvSpPr>
          <p:nvPr/>
        </p:nvSpPr>
        <p:spPr>
          <a:xfrm>
            <a:off x="1803043" y="624110"/>
            <a:ext cx="9701570" cy="1280890"/>
          </a:xfrm>
          <a:prstGeom prst="rect">
            <a:avLst/>
          </a:prstGeom>
        </p:spPr>
        <p:txBody>
          <a:bodyPr>
            <a:normAutofit fontScale="92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t>La fiche</a:t>
            </a:r>
            <a:br>
              <a:rPr lang="fr-FR" dirty="0"/>
            </a:br>
            <a:r>
              <a:rPr lang="fr-FR" dirty="0"/>
              <a:t>« </a:t>
            </a:r>
            <a:r>
              <a:rPr lang="fr-FR" b="1" dirty="0"/>
              <a:t>EVALUATION SITUATION/POLE RESSOURCE</a:t>
            </a:r>
            <a:r>
              <a:rPr lang="fr-FR" dirty="0"/>
              <a:t> »</a:t>
            </a:r>
          </a:p>
        </p:txBody>
      </p:sp>
      <p:sp>
        <p:nvSpPr>
          <p:cNvPr id="4" name="Espace réservé du contenu 2"/>
          <p:cNvSpPr txBox="1">
            <a:spLocks/>
          </p:cNvSpPr>
          <p:nvPr/>
        </p:nvSpPr>
        <p:spPr>
          <a:xfrm>
            <a:off x="2589212" y="2133600"/>
            <a:ext cx="8915400"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FR" dirty="0"/>
              <a:t>Cette fiche est utilisée lors des commissions du pôle ressource.</a:t>
            </a:r>
          </a:p>
          <a:p>
            <a:pPr marL="0" indent="0">
              <a:buNone/>
            </a:pPr>
            <a:r>
              <a:rPr lang="fr-FR" dirty="0"/>
              <a:t>Elle est transmise au sollicitant après la commission d’évaluation.</a:t>
            </a:r>
          </a:p>
          <a:p>
            <a:pPr marL="0" indent="0">
              <a:buNone/>
            </a:pPr>
            <a:r>
              <a:rPr lang="fr-FR" dirty="0"/>
              <a:t>Elle doit être présentée aux collègues intervenant dans et si besoin autour de la situation (secret professionnel à respecter).</a:t>
            </a:r>
          </a:p>
          <a:p>
            <a:pPr marL="0" indent="0">
              <a:buNone/>
            </a:pPr>
            <a:r>
              <a:rPr lang="fr-FR" dirty="0"/>
              <a:t>Elle doit être archivée avec tous les autres documents sur la situation et peut être utilisée pour l’analyse de la situation lors d’une R.E.E. par exemple ou pour l’élaboration d’un complément d’information à la CRIP.</a:t>
            </a:r>
          </a:p>
        </p:txBody>
      </p:sp>
    </p:spTree>
    <p:extLst>
      <p:ext uri="{BB962C8B-B14F-4D97-AF65-F5344CB8AC3E}">
        <p14:creationId xmlns:p14="http://schemas.microsoft.com/office/powerpoint/2010/main" val="3483704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19</a:t>
            </a:fld>
            <a:endParaRPr lang="en-US" dirty="0"/>
          </a:p>
        </p:txBody>
      </p:sp>
      <p:graphicFrame>
        <p:nvGraphicFramePr>
          <p:cNvPr id="3074" name="Object 2"/>
          <p:cNvGraphicFramePr>
            <a:graphicFrameLocks noChangeAspect="1"/>
          </p:cNvGraphicFramePr>
          <p:nvPr/>
        </p:nvGraphicFramePr>
        <p:xfrm>
          <a:off x="1685955" y="261255"/>
          <a:ext cx="5434764" cy="4532813"/>
        </p:xfrm>
        <a:graphic>
          <a:graphicData uri="http://schemas.openxmlformats.org/presentationml/2006/ole">
            <mc:AlternateContent xmlns:mc="http://schemas.openxmlformats.org/markup-compatibility/2006">
              <mc:Choice xmlns:v="urn:schemas-microsoft-com:vml" Requires="v">
                <p:oleObj spid="_x0000_s3104" name="Acrobat Document" r:id="rId3" imgW="8020012" imgH="5667018" progId="AcroExch.Document.DC">
                  <p:embed/>
                </p:oleObj>
              </mc:Choice>
              <mc:Fallback>
                <p:oleObj name="Acrobat Document" r:id="rId3" imgW="8020012" imgH="5667018" progId="AcroExch.Document.DC">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955" y="261255"/>
                        <a:ext cx="5434764" cy="453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7322787" y="2586447"/>
          <a:ext cx="4481409" cy="3976688"/>
        </p:xfrm>
        <a:graphic>
          <a:graphicData uri="http://schemas.openxmlformats.org/presentationml/2006/ole">
            <mc:AlternateContent xmlns:mc="http://schemas.openxmlformats.org/markup-compatibility/2006">
              <mc:Choice xmlns:v="urn:schemas-microsoft-com:vml" Requires="v">
                <p:oleObj spid="_x0000_s3105" name="Acrobat Document" r:id="rId5" imgW="8020012" imgH="5667018" progId="AcroExch.Document.DC">
                  <p:embed/>
                </p:oleObj>
              </mc:Choice>
              <mc:Fallback>
                <p:oleObj name="Acrobat Document" r:id="rId5" imgW="8020012" imgH="5667018" progId="AcroExch.Document.DC">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2787" y="2586447"/>
                        <a:ext cx="4481409" cy="397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6593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95684"/>
          </a:xfrm>
        </p:spPr>
        <p:txBody>
          <a:bodyPr/>
          <a:lstStyle/>
          <a:p>
            <a:r>
              <a:rPr lang="fr-FR" b="1" u="sng" dirty="0"/>
              <a:t>Rôle du pôle ressource</a:t>
            </a:r>
          </a:p>
        </p:txBody>
      </p:sp>
      <p:sp>
        <p:nvSpPr>
          <p:cNvPr id="3" name="Espace réservé du contenu 2"/>
          <p:cNvSpPr>
            <a:spLocks noGrp="1"/>
          </p:cNvSpPr>
          <p:nvPr>
            <p:ph idx="1"/>
          </p:nvPr>
        </p:nvSpPr>
        <p:spPr>
          <a:xfrm>
            <a:off x="2589212" y="1683026"/>
            <a:ext cx="8915400" cy="4545496"/>
          </a:xfrm>
        </p:spPr>
        <p:txBody>
          <a:bodyPr>
            <a:normAutofit/>
          </a:bodyPr>
          <a:lstStyle/>
          <a:p>
            <a:pPr marL="0" indent="0">
              <a:buNone/>
            </a:pPr>
            <a:r>
              <a:rPr lang="fr-FR" sz="2000" dirty="0"/>
              <a:t>L’inspecteur de l’Education Nationale, pilote du pôle ressource, définit après réflexion conjointe avec les membres du pôle , les axes stratégiques de mise en œuvre des aides aux élèves et aux enseignants de la circonscription dont il a la charge.</a:t>
            </a:r>
          </a:p>
          <a:p>
            <a:pPr marL="0" indent="0">
              <a:buNone/>
            </a:pPr>
            <a:endParaRPr lang="fr-FR" sz="2000" dirty="0"/>
          </a:p>
          <a:p>
            <a:pPr>
              <a:buFont typeface="Wingdings" panose="05000000000000000000" pitchFamily="2" charset="2"/>
              <a:buChar char="v"/>
            </a:pPr>
            <a:r>
              <a:rPr lang="fr-FR" sz="2000" b="1" u="sng" dirty="0"/>
              <a:t>Postulat</a:t>
            </a:r>
            <a:r>
              <a:rPr lang="fr-FR" sz="2000" dirty="0"/>
              <a:t> :</a:t>
            </a:r>
          </a:p>
          <a:p>
            <a:pPr marL="0" indent="0">
              <a:buNone/>
            </a:pPr>
            <a:r>
              <a:rPr lang="fr-FR" sz="2000" dirty="0"/>
              <a:t>-    Une école inclusive</a:t>
            </a:r>
          </a:p>
          <a:p>
            <a:pPr>
              <a:buFontTx/>
              <a:buChar char="-"/>
            </a:pPr>
            <a:r>
              <a:rPr lang="fr-FR" sz="2000" dirty="0"/>
              <a:t>L’éducabilité pour tous</a:t>
            </a:r>
          </a:p>
          <a:p>
            <a:pPr marL="0" indent="0">
              <a:buNone/>
            </a:pPr>
            <a:endParaRPr lang="fr-FR" sz="2000"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429139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4" y="132522"/>
            <a:ext cx="8911687" cy="491587"/>
          </a:xfrm>
        </p:spPr>
        <p:txBody>
          <a:bodyPr>
            <a:normAutofit fontScale="90000"/>
          </a:bodyPr>
          <a:lstStyle/>
          <a:p>
            <a:r>
              <a:rPr lang="fr-FR" b="1" u="sng"/>
              <a:t>Objectifs</a:t>
            </a:r>
            <a:endParaRPr lang="fr-FR" b="1" u="sng" dirty="0"/>
          </a:p>
        </p:txBody>
      </p:sp>
      <p:sp>
        <p:nvSpPr>
          <p:cNvPr id="3" name="Espace réservé du contenu 2"/>
          <p:cNvSpPr>
            <a:spLocks noGrp="1"/>
          </p:cNvSpPr>
          <p:nvPr>
            <p:ph sz="half" idx="1"/>
          </p:nvPr>
        </p:nvSpPr>
        <p:spPr>
          <a:xfrm>
            <a:off x="1136036" y="2356106"/>
            <a:ext cx="4313864" cy="3459988"/>
          </a:xfrm>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a:normAutofit lnSpcReduction="10000"/>
          </a:bodyPr>
          <a:lstStyle/>
          <a:p>
            <a:pPr>
              <a:buNone/>
            </a:pPr>
            <a:r>
              <a:rPr lang="fr-FR" b="1" u="sng" dirty="0"/>
              <a:t>Aider les élèves</a:t>
            </a:r>
          </a:p>
          <a:p>
            <a:pPr>
              <a:buFont typeface="Arial" panose="020B0604020202020204" pitchFamily="34" charset="0"/>
              <a:buChar char="•"/>
            </a:pPr>
            <a:r>
              <a:rPr lang="fr-FR" sz="1700" dirty="0"/>
              <a:t>Tous les élèves concernés par la difficulté inhérente au processus d’apprentissage,</a:t>
            </a:r>
          </a:p>
          <a:p>
            <a:pPr>
              <a:buFont typeface="Arial" panose="020B0604020202020204" pitchFamily="34" charset="0"/>
              <a:buChar char="•"/>
            </a:pPr>
            <a:r>
              <a:rPr lang="fr-FR" sz="1700" dirty="0"/>
              <a:t>Les élèves qui manifestent des besoins scolaires et éducatifs spécifiques ou particuliers, (parfois conjugués entre eux), liés à des difficultés d’ordre cognitif, relationnel, comportemental ou physique et qui peuvent présenter des troubles des apprentissages.</a:t>
            </a:r>
          </a:p>
          <a:p>
            <a:endParaRPr lang="fr-FR" dirty="0"/>
          </a:p>
        </p:txBody>
      </p:sp>
      <p:sp>
        <p:nvSpPr>
          <p:cNvPr id="4" name="Espace réservé du contenu 3"/>
          <p:cNvSpPr>
            <a:spLocks noGrp="1"/>
          </p:cNvSpPr>
          <p:nvPr>
            <p:ph sz="half" idx="2"/>
          </p:nvPr>
        </p:nvSpPr>
        <p:spPr>
          <a:xfrm>
            <a:off x="5969726" y="2367008"/>
            <a:ext cx="5943600" cy="4229736"/>
          </a:xfrm>
          <a:ln w="3175">
            <a:solidFill>
              <a:schemeClr val="tx1"/>
            </a:solidFill>
          </a:ln>
          <a:scene3d>
            <a:camera prst="orthographicFront"/>
            <a:lightRig rig="threePt" dir="t"/>
          </a:scene3d>
          <a:sp3d>
            <a:bevelT/>
          </a:sp3d>
        </p:spPr>
        <p:txBody>
          <a:bodyPr>
            <a:normAutofit lnSpcReduction="10000"/>
          </a:bodyPr>
          <a:lstStyle/>
          <a:p>
            <a:pPr>
              <a:buNone/>
            </a:pPr>
            <a:r>
              <a:rPr lang="fr-FR" b="1" u="sng" dirty="0"/>
              <a:t>Aider les enseignants à :</a:t>
            </a:r>
          </a:p>
          <a:p>
            <a:pPr>
              <a:buFont typeface="Wingdings" pitchFamily="2" charset="2"/>
              <a:buChar char="Ø"/>
            </a:pPr>
            <a:r>
              <a:rPr lang="fr-FR" sz="1700" dirty="0"/>
              <a:t>Rompre l’isolement professionnel face à des situations complexes,</a:t>
            </a:r>
          </a:p>
          <a:p>
            <a:pPr>
              <a:buFont typeface="Wingdings" pitchFamily="2" charset="2"/>
              <a:buChar char="Ø"/>
            </a:pPr>
            <a:r>
              <a:rPr lang="fr-FR" sz="1700" dirty="0"/>
              <a:t>Permettre d’exprimer leurs difficultés,</a:t>
            </a:r>
          </a:p>
          <a:p>
            <a:pPr>
              <a:buFont typeface="Wingdings" pitchFamily="2" charset="2"/>
              <a:buChar char="Ø"/>
            </a:pPr>
            <a:r>
              <a:rPr lang="fr-FR" sz="1700" dirty="0"/>
              <a:t>Analyser les difficultés et les contextualiser,</a:t>
            </a:r>
          </a:p>
          <a:p>
            <a:pPr>
              <a:buFont typeface="Wingdings" pitchFamily="2" charset="2"/>
              <a:buChar char="Ø"/>
            </a:pPr>
            <a:r>
              <a:rPr lang="fr-FR" sz="1700" dirty="0"/>
              <a:t>Repérer et prévenir les difficultés,</a:t>
            </a:r>
          </a:p>
          <a:p>
            <a:pPr>
              <a:buFont typeface="Wingdings" pitchFamily="2" charset="2"/>
              <a:buChar char="Ø"/>
            </a:pPr>
            <a:r>
              <a:rPr lang="fr-FR" sz="1700" dirty="0"/>
              <a:t>Permettre aux maîtres d’accéder aux informations les plus récentes relatives à la recherche,</a:t>
            </a:r>
          </a:p>
          <a:p>
            <a:pPr>
              <a:buFont typeface="Wingdings" pitchFamily="2" charset="2"/>
              <a:buChar char="Ø"/>
            </a:pPr>
            <a:r>
              <a:rPr lang="fr-FR" sz="1700" dirty="0"/>
              <a:t>Proposer des outils didactiques, pédagogiques et de gestion de classe,</a:t>
            </a:r>
          </a:p>
          <a:p>
            <a:pPr>
              <a:buFont typeface="Wingdings" pitchFamily="2" charset="2"/>
              <a:buChar char="Ø"/>
            </a:pPr>
            <a:r>
              <a:rPr lang="fr-FR" sz="1700" dirty="0"/>
              <a:t>Formuler, élaborer/rédiger, mettre en place le suivi des projets personnalisées ( PPRE, PPRE passerelle, PAP, volet pédagogique du PPS…).</a:t>
            </a:r>
          </a:p>
          <a:p>
            <a:pPr>
              <a:buFont typeface="Arial" panose="020B0604020202020204" pitchFamily="34" charset="0"/>
              <a:buChar char="•"/>
            </a:pPr>
            <a:endParaRPr lang="fr-FR" dirty="0"/>
          </a:p>
          <a:p>
            <a:pPr>
              <a:buFont typeface="Arial" panose="020B0604020202020204" pitchFamily="34" charset="0"/>
              <a:buChar char="•"/>
            </a:pPr>
            <a:endParaRPr lang="fr-FR" dirty="0"/>
          </a:p>
          <a:p>
            <a:pPr>
              <a:buFont typeface="Arial" panose="020B0604020202020204" pitchFamily="34" charset="0"/>
              <a:buChar char="•"/>
            </a:pPr>
            <a:endParaRPr lang="fr-FR" dirty="0"/>
          </a:p>
          <a:p>
            <a:endParaRPr lang="fr-FR"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3</a:t>
            </a:fld>
            <a:endParaRPr lang="en-US" dirty="0"/>
          </a:p>
        </p:txBody>
      </p:sp>
      <p:sp>
        <p:nvSpPr>
          <p:cNvPr id="6" name="Rectangle 5"/>
          <p:cNvSpPr/>
          <p:nvPr/>
        </p:nvSpPr>
        <p:spPr>
          <a:xfrm>
            <a:off x="1811628" y="917729"/>
            <a:ext cx="9367234" cy="1077218"/>
          </a:xfrm>
          <a:prstGeom prst="rect">
            <a:avLst/>
          </a:prstGeom>
        </p:spPr>
        <p:txBody>
          <a:bodyPr wrap="square">
            <a:spAutoFit/>
          </a:bodyPr>
          <a:lstStyle/>
          <a:p>
            <a:pPr>
              <a:buFont typeface="Wingdings" panose="05000000000000000000" pitchFamily="2" charset="2"/>
              <a:buChar char="v"/>
            </a:pPr>
            <a:r>
              <a:rPr lang="fr-FR" b="1" u="sng" dirty="0"/>
              <a:t>Objectif général du pôle ressource :</a:t>
            </a:r>
          </a:p>
          <a:p>
            <a:endParaRPr lang="fr-FR" sz="1000" b="1" u="sng" dirty="0"/>
          </a:p>
          <a:p>
            <a:pPr marL="285750" indent="-285750">
              <a:buFont typeface="Wingdings" panose="05000000000000000000" pitchFamily="2" charset="2"/>
              <a:buChar char="Ø"/>
            </a:pPr>
            <a:r>
              <a:rPr lang="fr-FR" dirty="0"/>
              <a:t>Prévenir et remédier aux difficultés qui se manifestent dans les écoles afin d’améliorer la réussite scolaire de tous les élèves</a:t>
            </a:r>
          </a:p>
        </p:txBody>
      </p:sp>
    </p:spTree>
    <p:extLst>
      <p:ext uri="{BB962C8B-B14F-4D97-AF65-F5344CB8AC3E}">
        <p14:creationId xmlns:p14="http://schemas.microsoft.com/office/powerpoint/2010/main" val="197190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2046" y="172278"/>
            <a:ext cx="9832567" cy="1578145"/>
          </a:xfrm>
        </p:spPr>
        <p:txBody>
          <a:bodyPr>
            <a:normAutofit fontScale="90000"/>
          </a:bodyPr>
          <a:lstStyle/>
          <a:p>
            <a:r>
              <a:rPr lang="fr-FR" b="1" u="sng" dirty="0"/>
              <a:t>Membres du pole ressource :</a:t>
            </a:r>
            <a:br>
              <a:rPr lang="fr-FR" dirty="0"/>
            </a:br>
            <a:r>
              <a:rPr lang="fr-FR" dirty="0"/>
              <a:t>fonctions et missions</a:t>
            </a:r>
            <a:br>
              <a:rPr lang="fr-FR" dirty="0"/>
            </a:br>
            <a:br>
              <a:rPr lang="fr-FR" sz="900" dirty="0"/>
            </a:br>
            <a:r>
              <a:rPr lang="fr-FR" sz="1800" b="1" dirty="0"/>
              <a:t>Selon les situations, l’I.E.N. invite des acteurs…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461521874"/>
              </p:ext>
            </p:extLst>
          </p:nvPr>
        </p:nvGraphicFramePr>
        <p:xfrm>
          <a:off x="1017430" y="1759680"/>
          <a:ext cx="10663708" cy="5028651"/>
        </p:xfrm>
        <a:graphic>
          <a:graphicData uri="http://schemas.openxmlformats.org/drawingml/2006/table">
            <a:tbl>
              <a:tblPr firstRow="1" bandRow="1">
                <a:tableStyleId>{5C22544A-7EE6-4342-B048-85BDC9FD1C3A}</a:tableStyleId>
              </a:tblPr>
              <a:tblGrid>
                <a:gridCol w="5004547">
                  <a:extLst>
                    <a:ext uri="{9D8B030D-6E8A-4147-A177-3AD203B41FA5}">
                      <a16:colId xmlns:a16="http://schemas.microsoft.com/office/drawing/2014/main" val="616946159"/>
                    </a:ext>
                  </a:extLst>
                </a:gridCol>
                <a:gridCol w="5659161">
                  <a:extLst>
                    <a:ext uri="{9D8B030D-6E8A-4147-A177-3AD203B41FA5}">
                      <a16:colId xmlns:a16="http://schemas.microsoft.com/office/drawing/2014/main" val="2913014410"/>
                    </a:ext>
                  </a:extLst>
                </a:gridCol>
              </a:tblGrid>
              <a:tr h="384247">
                <a:tc>
                  <a:txBody>
                    <a:bodyPr/>
                    <a:lstStyle/>
                    <a:p>
                      <a:pPr algn="ctr"/>
                      <a:r>
                        <a:rPr lang="fr-FR" dirty="0"/>
                        <a:t>Fonctions</a:t>
                      </a:r>
                    </a:p>
                  </a:txBody>
                  <a:tcPr/>
                </a:tc>
                <a:tc>
                  <a:txBody>
                    <a:bodyPr/>
                    <a:lstStyle/>
                    <a:p>
                      <a:pPr algn="ctr"/>
                      <a:r>
                        <a:rPr lang="fr-FR" dirty="0"/>
                        <a:t>Missions</a:t>
                      </a:r>
                    </a:p>
                  </a:txBody>
                  <a:tcPr/>
                </a:tc>
                <a:extLst>
                  <a:ext uri="{0D108BD9-81ED-4DB2-BD59-A6C34878D82A}">
                    <a16:rowId xmlns:a16="http://schemas.microsoft.com/office/drawing/2014/main" val="3394121966"/>
                  </a:ext>
                </a:extLst>
              </a:tr>
              <a:tr h="1078244">
                <a:tc>
                  <a:txBody>
                    <a:bodyPr/>
                    <a:lstStyle/>
                    <a:p>
                      <a:r>
                        <a:rPr lang="fr-FR" sz="1400" dirty="0"/>
                        <a:t>IEN</a:t>
                      </a:r>
                    </a:p>
                  </a:txBody>
                  <a:tcPr/>
                </a:tc>
                <a:tc>
                  <a:txBody>
                    <a:bodyPr/>
                    <a:lstStyle/>
                    <a:p>
                      <a:r>
                        <a:rPr lang="fr-FR" sz="1400" b="1" u="sng" dirty="0"/>
                        <a:t>Pilotage</a:t>
                      </a:r>
                    </a:p>
                    <a:p>
                      <a:r>
                        <a:rPr lang="fr-FR" sz="1400" dirty="0"/>
                        <a:t>Définit</a:t>
                      </a:r>
                      <a:r>
                        <a:rPr lang="fr-FR" sz="1400" baseline="0" dirty="0"/>
                        <a:t> après réflexion conjointe avec les membres du pôle, les axes stratégiques de mise en œuvre des aides aux élèves et aux enseignants</a:t>
                      </a:r>
                      <a:r>
                        <a:rPr lang="fr-FR" sz="1400" dirty="0"/>
                        <a:t>.</a:t>
                      </a:r>
                    </a:p>
                  </a:txBody>
                  <a:tcPr/>
                </a:tc>
                <a:extLst>
                  <a:ext uri="{0D108BD9-81ED-4DB2-BD59-A6C34878D82A}">
                    <a16:rowId xmlns:a16="http://schemas.microsoft.com/office/drawing/2014/main" val="1667610748"/>
                  </a:ext>
                </a:extLst>
              </a:tr>
              <a:tr h="162578">
                <a:tc>
                  <a:txBody>
                    <a:bodyPr/>
                    <a:lstStyle/>
                    <a:p>
                      <a:r>
                        <a:rPr lang="fr-FR" sz="1400" dirty="0"/>
                        <a:t>Membre</a:t>
                      </a:r>
                      <a:r>
                        <a:rPr lang="fr-FR" sz="1400" baseline="0" dirty="0"/>
                        <a:t> du Réseau d’Aide Spécialisée pour les Elèves en Difficulté d’apprentissage ( </a:t>
                      </a:r>
                      <a:r>
                        <a:rPr lang="fr-FR" sz="1400" b="1" baseline="0" dirty="0"/>
                        <a:t>RASED</a:t>
                      </a:r>
                      <a:r>
                        <a:rPr lang="fr-FR" sz="1400" baseline="0" dirty="0"/>
                        <a:t> ) : </a:t>
                      </a:r>
                    </a:p>
                    <a:p>
                      <a:r>
                        <a:rPr lang="fr-FR" sz="1400" dirty="0"/>
                        <a:t>Psychologue scolaire et/ou </a:t>
                      </a:r>
                      <a:r>
                        <a:rPr lang="fr-FR" sz="1400" baseline="0" dirty="0"/>
                        <a:t>Maître E ou </a:t>
                      </a:r>
                      <a:r>
                        <a:rPr lang="fr-FR" sz="1400" dirty="0"/>
                        <a:t>G </a:t>
                      </a:r>
                    </a:p>
                  </a:txBody>
                  <a:tcPr/>
                </a:tc>
                <a:tc rowSpan="7">
                  <a:txBody>
                    <a:bodyPr/>
                    <a:lstStyle/>
                    <a:p>
                      <a:pPr algn="ctr"/>
                      <a:endParaRPr lang="fr-FR" sz="1400" dirty="0"/>
                    </a:p>
                    <a:p>
                      <a:pPr algn="ctr"/>
                      <a:endParaRPr lang="fr-FR" sz="1400" dirty="0"/>
                    </a:p>
                    <a:p>
                      <a:pPr algn="ctr"/>
                      <a:endParaRPr lang="fr-FR" sz="1400" dirty="0"/>
                    </a:p>
                    <a:p>
                      <a:pPr algn="ctr"/>
                      <a:r>
                        <a:rPr lang="fr-FR" sz="1400" dirty="0"/>
                        <a:t>Aide directe aux élèves </a:t>
                      </a:r>
                    </a:p>
                    <a:p>
                      <a:pPr algn="ctr"/>
                      <a:r>
                        <a:rPr lang="fr-FR" sz="1400" dirty="0"/>
                        <a:t>et aux enseignants</a:t>
                      </a:r>
                    </a:p>
                    <a:p>
                      <a:pPr algn="ctr"/>
                      <a:endParaRPr lang="fr-FR" sz="1400" dirty="0"/>
                    </a:p>
                    <a:p>
                      <a:pPr algn="ctr"/>
                      <a:endParaRPr lang="fr-FR" sz="1400" dirty="0"/>
                    </a:p>
                    <a:p>
                      <a:pPr algn="ctr"/>
                      <a:endParaRPr lang="fr-FR" sz="1400" dirty="0"/>
                    </a:p>
                    <a:p>
                      <a:pPr algn="ctr"/>
                      <a:endParaRPr lang="fr-FR" sz="1400" dirty="0"/>
                    </a:p>
                    <a:p>
                      <a:pPr algn="ctr"/>
                      <a:r>
                        <a:rPr lang="fr-FR" sz="1400" dirty="0"/>
                        <a:t>Aide aux élèves</a:t>
                      </a:r>
                      <a:r>
                        <a:rPr lang="fr-FR" sz="1400" baseline="0" dirty="0"/>
                        <a:t> et</a:t>
                      </a:r>
                      <a:r>
                        <a:rPr lang="fr-FR" sz="1400" dirty="0"/>
                        <a:t> aux familles </a:t>
                      </a:r>
                    </a:p>
                  </a:txBody>
                  <a:tcPr/>
                </a:tc>
                <a:extLst>
                  <a:ext uri="{0D108BD9-81ED-4DB2-BD59-A6C34878D82A}">
                    <a16:rowId xmlns:a16="http://schemas.microsoft.com/office/drawing/2014/main" val="2325033514"/>
                  </a:ext>
                </a:extLst>
              </a:tr>
              <a:tr h="509504">
                <a:tc>
                  <a:txBody>
                    <a:bodyPr/>
                    <a:lstStyle/>
                    <a:p>
                      <a:r>
                        <a:rPr lang="fr-FR" sz="1400" dirty="0"/>
                        <a:t>Conseiller pédagogique de circonscription et/ou départemental</a:t>
                      </a:r>
                    </a:p>
                  </a:txBody>
                  <a:tcPr/>
                </a:tc>
                <a:tc vMerge="1">
                  <a:txBody>
                    <a:bodyPr/>
                    <a:lstStyle/>
                    <a:p>
                      <a:endParaRPr lang="fr-FR" dirty="0"/>
                    </a:p>
                  </a:txBody>
                  <a:tcPr/>
                </a:tc>
                <a:extLst>
                  <a:ext uri="{0D108BD9-81ED-4DB2-BD59-A6C34878D82A}">
                    <a16:rowId xmlns:a16="http://schemas.microsoft.com/office/drawing/2014/main" val="3998973923"/>
                  </a:ext>
                </a:extLst>
              </a:tr>
              <a:tr h="0">
                <a:tc>
                  <a:txBody>
                    <a:bodyPr/>
                    <a:lstStyle/>
                    <a:p>
                      <a:r>
                        <a:rPr lang="fr-FR" sz="1200" b="0" i="0" kern="1200" dirty="0">
                          <a:solidFill>
                            <a:schemeClr val="dk1"/>
                          </a:solidFill>
                          <a:effectLst/>
                          <a:latin typeface="+mj-lt"/>
                          <a:ea typeface="+mn-ea"/>
                          <a:cs typeface="+mn-cs"/>
                        </a:rPr>
                        <a:t>Le Conseiller d'Aide à la Scolarisation des Élèves en situation de Handicap (</a:t>
                      </a:r>
                      <a:r>
                        <a:rPr lang="fr-FR" sz="1200" b="1" i="0" kern="1200" dirty="0">
                          <a:solidFill>
                            <a:schemeClr val="dk1"/>
                          </a:solidFill>
                          <a:effectLst/>
                          <a:latin typeface="+mj-lt"/>
                          <a:ea typeface="+mn-ea"/>
                          <a:cs typeface="+mn-cs"/>
                        </a:rPr>
                        <a:t>CAS</a:t>
                      </a:r>
                      <a:r>
                        <a:rPr lang="fr-FR" sz="1200" b="0" i="0" kern="1200" dirty="0">
                          <a:solidFill>
                            <a:schemeClr val="dk1"/>
                          </a:solidFill>
                          <a:effectLst/>
                          <a:latin typeface="+mj-lt"/>
                          <a:ea typeface="+mn-ea"/>
                          <a:cs typeface="+mn-cs"/>
                        </a:rPr>
                        <a:t>-</a:t>
                      </a:r>
                      <a:r>
                        <a:rPr lang="fr-FR" sz="1200" b="1" i="0" kern="1200" dirty="0">
                          <a:solidFill>
                            <a:schemeClr val="dk1"/>
                          </a:solidFill>
                          <a:effectLst/>
                          <a:latin typeface="+mj-lt"/>
                          <a:ea typeface="+mn-ea"/>
                          <a:cs typeface="+mn-cs"/>
                        </a:rPr>
                        <a:t>EH</a:t>
                      </a:r>
                      <a:r>
                        <a:rPr lang="fr-FR" sz="1200" b="0" i="0" kern="1200" dirty="0">
                          <a:solidFill>
                            <a:schemeClr val="dk1"/>
                          </a:solidFill>
                          <a:effectLst/>
                          <a:latin typeface="+mj-lt"/>
                          <a:ea typeface="+mn-ea"/>
                          <a:cs typeface="+mn-cs"/>
                        </a:rPr>
                        <a:t>)</a:t>
                      </a:r>
                      <a:r>
                        <a:rPr lang="fr-FR" sz="1200" dirty="0">
                          <a:latin typeface="+mj-lt"/>
                        </a:rPr>
                        <a:t>ou référent handicap</a:t>
                      </a:r>
                    </a:p>
                  </a:txBody>
                  <a:tcPr/>
                </a:tc>
                <a:tc vMerge="1">
                  <a:txBody>
                    <a:bodyPr/>
                    <a:lstStyle/>
                    <a:p>
                      <a:endParaRPr lang="fr-FR" dirty="0"/>
                    </a:p>
                  </a:txBody>
                  <a:tcPr/>
                </a:tc>
                <a:extLst>
                  <a:ext uri="{0D108BD9-81ED-4DB2-BD59-A6C34878D82A}">
                    <a16:rowId xmlns:a16="http://schemas.microsoft.com/office/drawing/2014/main" val="1727623205"/>
                  </a:ext>
                </a:extLst>
              </a:tr>
              <a:tr h="123389">
                <a:tc>
                  <a:txBody>
                    <a:bodyPr/>
                    <a:lstStyle/>
                    <a:p>
                      <a:r>
                        <a:rPr lang="fr-FR" sz="1400" dirty="0"/>
                        <a:t>Professeur des écoles maître formateur (</a:t>
                      </a:r>
                      <a:r>
                        <a:rPr lang="fr-FR" sz="1400" b="1" dirty="0"/>
                        <a:t>PEFM</a:t>
                      </a:r>
                      <a:r>
                        <a:rPr lang="fr-FR" sz="1400" dirty="0"/>
                        <a:t>)</a:t>
                      </a:r>
                    </a:p>
                  </a:txBody>
                  <a:tcPr/>
                </a:tc>
                <a:tc vMerge="1">
                  <a:txBody>
                    <a:bodyPr/>
                    <a:lstStyle/>
                    <a:p>
                      <a:endParaRPr lang="fr-FR" dirty="0"/>
                    </a:p>
                  </a:txBody>
                  <a:tcPr/>
                </a:tc>
                <a:extLst>
                  <a:ext uri="{0D108BD9-81ED-4DB2-BD59-A6C34878D82A}">
                    <a16:rowId xmlns:a16="http://schemas.microsoft.com/office/drawing/2014/main" val="3637935968"/>
                  </a:ext>
                </a:extLst>
              </a:tr>
              <a:tr h="239646">
                <a:tc>
                  <a:txBody>
                    <a:bodyPr/>
                    <a:lstStyle/>
                    <a:p>
                      <a:r>
                        <a:rPr lang="fr-FR" sz="1400" dirty="0"/>
                        <a:t>Médiateur </a:t>
                      </a:r>
                      <a:r>
                        <a:rPr lang="fr-FR" sz="1400" baseline="0" dirty="0"/>
                        <a:t> Prévention Violence départemental</a:t>
                      </a:r>
                      <a:endParaRPr lang="fr-FR" sz="1400" dirty="0"/>
                    </a:p>
                  </a:txBody>
                  <a:tcPr/>
                </a:tc>
                <a:tc vMerge="1">
                  <a:txBody>
                    <a:bodyPr/>
                    <a:lstStyle/>
                    <a:p>
                      <a:pPr algn="ctr"/>
                      <a:endParaRPr lang="fr-FR" dirty="0"/>
                    </a:p>
                  </a:txBody>
                  <a:tcPr/>
                </a:tc>
                <a:extLst>
                  <a:ext uri="{0D108BD9-81ED-4DB2-BD59-A6C34878D82A}">
                    <a16:rowId xmlns:a16="http://schemas.microsoft.com/office/drawing/2014/main" val="10006"/>
                  </a:ext>
                </a:extLst>
              </a:tr>
              <a:tr h="249503">
                <a:tc>
                  <a:txBody>
                    <a:bodyPr/>
                    <a:lstStyle/>
                    <a:p>
                      <a:r>
                        <a:rPr lang="fr-FR" sz="1400" dirty="0"/>
                        <a:t>Personnels sociaux et de santé de l’Education Nationale</a:t>
                      </a:r>
                    </a:p>
                  </a:txBody>
                  <a:tcPr/>
                </a:tc>
                <a:tc vMerge="1">
                  <a:txBody>
                    <a:bodyPr/>
                    <a:lstStyle/>
                    <a:p>
                      <a:pPr algn="ctr"/>
                      <a:endParaRPr lang="fr-FR" sz="1400" dirty="0"/>
                    </a:p>
                  </a:txBody>
                  <a:tcPr/>
                </a:tc>
                <a:extLst>
                  <a:ext uri="{0D108BD9-81ED-4DB2-BD59-A6C34878D82A}">
                    <a16:rowId xmlns:a16="http://schemas.microsoft.com/office/drawing/2014/main" val="2698267661"/>
                  </a:ext>
                </a:extLst>
              </a:tr>
              <a:tr h="192897">
                <a:tc>
                  <a:txBody>
                    <a:bodyPr/>
                    <a:lstStyle/>
                    <a:p>
                      <a:r>
                        <a:rPr lang="fr-FR" sz="1400" baseline="0" dirty="0"/>
                        <a:t>Si besoin, p</a:t>
                      </a:r>
                      <a:r>
                        <a:rPr lang="fr-FR" sz="1400" dirty="0"/>
                        <a:t>artenaires extérieurs à l’Education</a:t>
                      </a:r>
                      <a:r>
                        <a:rPr lang="fr-FR" sz="1400" baseline="0" dirty="0"/>
                        <a:t> Nationale (Programme de Réussite Educative </a:t>
                      </a:r>
                      <a:r>
                        <a:rPr lang="fr-FR" sz="1400" b="0" baseline="0" dirty="0"/>
                        <a:t>(</a:t>
                      </a:r>
                      <a:r>
                        <a:rPr lang="fr-FR" sz="1400" b="1" baseline="0" dirty="0"/>
                        <a:t>P.R.E</a:t>
                      </a:r>
                      <a:r>
                        <a:rPr lang="fr-FR" sz="1400" baseline="0" dirty="0"/>
                        <a:t>.), Services municipaux…)</a:t>
                      </a:r>
                      <a:endParaRPr lang="fr-FR" sz="1400" dirty="0"/>
                    </a:p>
                  </a:txBody>
                  <a:tcPr/>
                </a:tc>
                <a:tc vMerge="1">
                  <a:txBody>
                    <a:bodyPr/>
                    <a:lstStyle/>
                    <a:p>
                      <a:pPr algn="ctr"/>
                      <a:endParaRPr lang="fr-FR" dirty="0"/>
                    </a:p>
                  </a:txBody>
                  <a:tcPr/>
                </a:tc>
                <a:extLst>
                  <a:ext uri="{0D108BD9-81ED-4DB2-BD59-A6C34878D82A}">
                    <a16:rowId xmlns:a16="http://schemas.microsoft.com/office/drawing/2014/main" val="10008"/>
                  </a:ext>
                </a:extLst>
              </a:tr>
            </a:tbl>
          </a:graphicData>
        </a:graphic>
      </p:graphicFrame>
      <p:sp>
        <p:nvSpPr>
          <p:cNvPr id="3" name="Espace réservé du numéro de diapositive 2"/>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338085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7719" y="624110"/>
            <a:ext cx="9366893" cy="1280890"/>
          </a:xfrm>
        </p:spPr>
        <p:txBody>
          <a:bodyPr>
            <a:normAutofit/>
          </a:bodyPr>
          <a:lstStyle/>
          <a:p>
            <a:r>
              <a:rPr lang="fr-FR" sz="3200" b="1" u="sng" dirty="0"/>
              <a:t>Protocole d’organisation du pôle ressource</a:t>
            </a:r>
          </a:p>
        </p:txBody>
      </p:sp>
      <p:sp>
        <p:nvSpPr>
          <p:cNvPr id="3" name="Espace réservé du contenu 2"/>
          <p:cNvSpPr>
            <a:spLocks noGrp="1"/>
          </p:cNvSpPr>
          <p:nvPr>
            <p:ph idx="1"/>
          </p:nvPr>
        </p:nvSpPr>
        <p:spPr/>
        <p:txBody>
          <a:bodyPr>
            <a:normAutofit/>
          </a:bodyPr>
          <a:lstStyle/>
          <a:p>
            <a:pPr marL="0" indent="0">
              <a:buNone/>
            </a:pPr>
            <a:r>
              <a:rPr lang="fr-FR" sz="2400" dirty="0">
                <a:solidFill>
                  <a:schemeClr val="accent4">
                    <a:lumMod val="50000"/>
                  </a:schemeClr>
                </a:solidFill>
              </a:rPr>
              <a:t>Le pôle ressource est sollicité lorsque :</a:t>
            </a:r>
          </a:p>
          <a:p>
            <a:r>
              <a:rPr lang="fr-FR" sz="2400" dirty="0">
                <a:solidFill>
                  <a:schemeClr val="accent4">
                    <a:lumMod val="50000"/>
                  </a:schemeClr>
                </a:solidFill>
              </a:rPr>
              <a:t>un certain nombre d’actions et/ou de remédiations ont été mis en place et semblent ne pas avoir produit les résultats attendus,</a:t>
            </a:r>
          </a:p>
          <a:p>
            <a:r>
              <a:rPr lang="fr-FR" sz="2400" dirty="0">
                <a:solidFill>
                  <a:schemeClr val="accent4">
                    <a:lumMod val="50000"/>
                  </a:schemeClr>
                </a:solidFill>
              </a:rPr>
              <a:t>une situation est préoccupante,</a:t>
            </a:r>
          </a:p>
          <a:p>
            <a:r>
              <a:rPr lang="fr-FR" sz="2400" dirty="0">
                <a:solidFill>
                  <a:schemeClr val="accent4">
                    <a:lumMod val="50000"/>
                  </a:schemeClr>
                </a:solidFill>
              </a:rPr>
              <a:t>les difficultés d’un élève sont persistantes,</a:t>
            </a:r>
          </a:p>
          <a:p>
            <a:r>
              <a:rPr lang="fr-FR" sz="2400" dirty="0">
                <a:solidFill>
                  <a:schemeClr val="accent4">
                    <a:lumMod val="50000"/>
                  </a:schemeClr>
                </a:solidFill>
              </a:rPr>
              <a:t>les difficultés d’un enseignant et/ou d’une équipe sont persistantes.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40144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6</a:t>
            </a:fld>
            <a:endParaRPr lang="en-US" dirty="0"/>
          </a:p>
        </p:txBody>
      </p:sp>
      <p:sp>
        <p:nvSpPr>
          <p:cNvPr id="3" name="Titre 1"/>
          <p:cNvSpPr txBox="1">
            <a:spLocks/>
          </p:cNvSpPr>
          <p:nvPr/>
        </p:nvSpPr>
        <p:spPr>
          <a:xfrm>
            <a:off x="2691511" y="987651"/>
            <a:ext cx="7457041" cy="1153175"/>
          </a:xfrm>
          <a:prstGeom prst="rect">
            <a:avLst/>
          </a:prstGeom>
        </p:spPr>
        <p:txBody>
          <a:bodyPr>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200" b="1" u="sng" dirty="0"/>
              <a:t>LES ETAPES </a:t>
            </a:r>
          </a:p>
          <a:p>
            <a:pPr algn="ctr"/>
            <a:r>
              <a:rPr lang="fr-FR" sz="3200" b="1" u="sng" dirty="0"/>
              <a:t>DE NOTRE POLE RESSOURCE</a:t>
            </a:r>
          </a:p>
          <a:p>
            <a:endParaRPr lang="fr-FR" sz="2800" dirty="0"/>
          </a:p>
        </p:txBody>
      </p:sp>
      <p:sp>
        <p:nvSpPr>
          <p:cNvPr id="4" name="Flèche vers le bas 3"/>
          <p:cNvSpPr/>
          <p:nvPr/>
        </p:nvSpPr>
        <p:spPr>
          <a:xfrm>
            <a:off x="5782614" y="2871988"/>
            <a:ext cx="978795" cy="17901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13912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72486" y="610474"/>
            <a:ext cx="4139089" cy="823622"/>
          </a:xfrm>
        </p:spPr>
        <p:txBody>
          <a:bodyPr/>
          <a:lstStyle/>
          <a:p>
            <a:r>
              <a:rPr lang="fr-FR" dirty="0"/>
              <a:t>La sollicitation…</a:t>
            </a:r>
          </a:p>
        </p:txBody>
      </p:sp>
      <p:sp>
        <p:nvSpPr>
          <p:cNvPr id="5" name="ZoneTexte 4"/>
          <p:cNvSpPr txBox="1"/>
          <p:nvPr/>
        </p:nvSpPr>
        <p:spPr>
          <a:xfrm>
            <a:off x="3748813" y="1817371"/>
            <a:ext cx="2787943" cy="461665"/>
          </a:xfrm>
          <a:prstGeom prst="rect">
            <a:avLst/>
          </a:prstGeom>
          <a:noFill/>
        </p:spPr>
        <p:txBody>
          <a:bodyPr wrap="none" rtlCol="0">
            <a:spAutoFit/>
          </a:bodyPr>
          <a:lstStyle/>
          <a:p>
            <a:r>
              <a:rPr lang="fr-FR" sz="2400" dirty="0"/>
              <a:t>Direction d’école</a:t>
            </a:r>
          </a:p>
        </p:txBody>
      </p:sp>
      <p:sp>
        <p:nvSpPr>
          <p:cNvPr id="6" name="ZoneTexte 5"/>
          <p:cNvSpPr txBox="1"/>
          <p:nvPr/>
        </p:nvSpPr>
        <p:spPr>
          <a:xfrm>
            <a:off x="1790163" y="3825751"/>
            <a:ext cx="1850186" cy="1938992"/>
          </a:xfrm>
          <a:prstGeom prst="rect">
            <a:avLst/>
          </a:prstGeom>
          <a:noFill/>
        </p:spPr>
        <p:txBody>
          <a:bodyPr wrap="square" rtlCol="0">
            <a:spAutoFit/>
          </a:bodyPr>
          <a:lstStyle/>
          <a:p>
            <a:r>
              <a:rPr lang="fr-FR" sz="2400" dirty="0"/>
              <a:t>Famille</a:t>
            </a:r>
          </a:p>
          <a:p>
            <a:r>
              <a:rPr lang="fr-FR" sz="1200" dirty="0"/>
              <a:t>(par le biais </a:t>
            </a:r>
          </a:p>
          <a:p>
            <a:r>
              <a:rPr lang="fr-FR" sz="1200" dirty="0"/>
              <a:t>de la direction </a:t>
            </a:r>
          </a:p>
          <a:p>
            <a:r>
              <a:rPr lang="fr-FR" sz="1200" dirty="0"/>
              <a:t>de l’établissement</a:t>
            </a:r>
          </a:p>
          <a:p>
            <a:r>
              <a:rPr lang="fr-FR" sz="1200" dirty="0"/>
              <a:t> scolaire)</a:t>
            </a:r>
          </a:p>
          <a:p>
            <a:endParaRPr lang="fr-FR" sz="2400" dirty="0"/>
          </a:p>
          <a:p>
            <a:endParaRPr lang="fr-FR" sz="2400" dirty="0"/>
          </a:p>
        </p:txBody>
      </p:sp>
      <p:cxnSp>
        <p:nvCxnSpPr>
          <p:cNvPr id="12" name="Connecteur droit avec flèche 11"/>
          <p:cNvCxnSpPr/>
          <p:nvPr/>
        </p:nvCxnSpPr>
        <p:spPr>
          <a:xfrm>
            <a:off x="4967416" y="2323070"/>
            <a:ext cx="634894" cy="65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8357660" y="2411895"/>
            <a:ext cx="267356" cy="563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flipV="1">
            <a:off x="9011575" y="3783655"/>
            <a:ext cx="117561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3748813" y="3998331"/>
            <a:ext cx="1218603" cy="58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1527936" y="162445"/>
            <a:ext cx="1301959" cy="461665"/>
          </a:xfrm>
          <a:prstGeom prst="rect">
            <a:avLst/>
          </a:prstGeom>
          <a:noFill/>
        </p:spPr>
        <p:txBody>
          <a:bodyPr wrap="none" rtlCol="0">
            <a:spAutoFit/>
          </a:bodyPr>
          <a:lstStyle/>
          <a:p>
            <a:r>
              <a:rPr lang="fr-FR" sz="2400" b="1" u="sng" dirty="0">
                <a:solidFill>
                  <a:schemeClr val="accent4">
                    <a:lumMod val="50000"/>
                  </a:schemeClr>
                </a:solidFill>
              </a:rPr>
              <a:t>Etape 1</a:t>
            </a:r>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7</a:t>
            </a:fld>
            <a:endParaRPr lang="en-US" dirty="0"/>
          </a:p>
        </p:txBody>
      </p:sp>
      <p:sp>
        <p:nvSpPr>
          <p:cNvPr id="16" name="ZoneTexte 15"/>
          <p:cNvSpPr txBox="1"/>
          <p:nvPr/>
        </p:nvSpPr>
        <p:spPr>
          <a:xfrm>
            <a:off x="8357660" y="1775276"/>
            <a:ext cx="3111749" cy="461665"/>
          </a:xfrm>
          <a:prstGeom prst="rect">
            <a:avLst/>
          </a:prstGeom>
          <a:noFill/>
        </p:spPr>
        <p:txBody>
          <a:bodyPr wrap="none" rtlCol="0">
            <a:spAutoFit/>
          </a:bodyPr>
          <a:lstStyle/>
          <a:p>
            <a:r>
              <a:rPr lang="fr-FR" sz="2400" dirty="0"/>
              <a:t>Membres du RASED</a:t>
            </a:r>
          </a:p>
        </p:txBody>
      </p:sp>
      <p:sp>
        <p:nvSpPr>
          <p:cNvPr id="18" name="ZoneTexte 17"/>
          <p:cNvSpPr txBox="1"/>
          <p:nvPr/>
        </p:nvSpPr>
        <p:spPr>
          <a:xfrm>
            <a:off x="10424807" y="3594918"/>
            <a:ext cx="1550424" cy="1200329"/>
          </a:xfrm>
          <a:prstGeom prst="rect">
            <a:avLst/>
          </a:prstGeom>
          <a:noFill/>
        </p:spPr>
        <p:txBody>
          <a:bodyPr wrap="none" rtlCol="0">
            <a:spAutoFit/>
          </a:bodyPr>
          <a:lstStyle/>
          <a:p>
            <a:r>
              <a:rPr lang="fr-FR" sz="2400" dirty="0"/>
              <a:t>AVS</a:t>
            </a:r>
          </a:p>
          <a:p>
            <a:r>
              <a:rPr lang="fr-FR" sz="1200" dirty="0"/>
              <a:t>(par le biais </a:t>
            </a:r>
          </a:p>
          <a:p>
            <a:r>
              <a:rPr lang="fr-FR" sz="1200" dirty="0"/>
              <a:t>de la direction </a:t>
            </a:r>
          </a:p>
          <a:p>
            <a:r>
              <a:rPr lang="fr-FR" sz="1200" dirty="0"/>
              <a:t>de l’établissement</a:t>
            </a:r>
          </a:p>
          <a:p>
            <a:r>
              <a:rPr lang="fr-FR" sz="1200" dirty="0"/>
              <a:t> scolaire)</a:t>
            </a:r>
          </a:p>
        </p:txBody>
      </p:sp>
      <p:sp>
        <p:nvSpPr>
          <p:cNvPr id="9" name="ZoneTexte 8"/>
          <p:cNvSpPr txBox="1"/>
          <p:nvPr/>
        </p:nvSpPr>
        <p:spPr>
          <a:xfrm>
            <a:off x="1749822" y="5263121"/>
            <a:ext cx="9679246" cy="646331"/>
          </a:xfrm>
          <a:prstGeom prst="rect">
            <a:avLst/>
          </a:prstGeom>
          <a:noFill/>
        </p:spPr>
        <p:txBody>
          <a:bodyPr wrap="square" rtlCol="0">
            <a:spAutoFit/>
          </a:bodyPr>
          <a:lstStyle/>
          <a:p>
            <a:pPr algn="ctr"/>
            <a:r>
              <a:rPr lang="fr-FR" b="1" dirty="0"/>
              <a:t>La fiche de sollicitation complétée est à transmettre par mail à l’I.E.N.</a:t>
            </a:r>
          </a:p>
          <a:p>
            <a:pPr algn="ctr"/>
            <a:r>
              <a:rPr lang="fr-FR" dirty="0"/>
              <a:t>(Sujet du mail : « </a:t>
            </a:r>
            <a:r>
              <a:rPr lang="fr-FR" b="1" dirty="0">
                <a:solidFill>
                  <a:srgbClr val="FF0000"/>
                </a:solidFill>
              </a:rPr>
              <a:t>sollicitation pôle ressource</a:t>
            </a:r>
            <a:r>
              <a:rPr lang="fr-FR" dirty="0"/>
              <a:t> »)</a:t>
            </a:r>
          </a:p>
        </p:txBody>
      </p:sp>
      <p:sp>
        <p:nvSpPr>
          <p:cNvPr id="20" name="Rectangle : coins arrondis 39"/>
          <p:cNvSpPr/>
          <p:nvPr/>
        </p:nvSpPr>
        <p:spPr>
          <a:xfrm>
            <a:off x="5176282" y="3160341"/>
            <a:ext cx="3619988" cy="134726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Transmission à l’IEN</a:t>
            </a:r>
          </a:p>
          <a:p>
            <a:pPr algn="ctr"/>
            <a:r>
              <a:rPr lang="fr-FR" sz="2400" dirty="0"/>
              <a:t>de la fiche de sollicitation</a:t>
            </a:r>
          </a:p>
        </p:txBody>
      </p:sp>
      <p:cxnSp>
        <p:nvCxnSpPr>
          <p:cNvPr id="15" name="Connecteur droit avec flèche 14"/>
          <p:cNvCxnSpPr/>
          <p:nvPr/>
        </p:nvCxnSpPr>
        <p:spPr>
          <a:xfrm>
            <a:off x="3939988" y="3052482"/>
            <a:ext cx="859981" cy="411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956010" y="2741022"/>
            <a:ext cx="1850186" cy="461665"/>
          </a:xfrm>
          <a:prstGeom prst="rect">
            <a:avLst/>
          </a:prstGeom>
          <a:noFill/>
        </p:spPr>
        <p:txBody>
          <a:bodyPr wrap="square" rtlCol="0">
            <a:spAutoFit/>
          </a:bodyPr>
          <a:lstStyle/>
          <a:p>
            <a:r>
              <a:rPr lang="fr-FR" sz="2400" dirty="0"/>
              <a:t>Enseignant</a:t>
            </a:r>
          </a:p>
        </p:txBody>
      </p:sp>
    </p:spTree>
    <p:extLst>
      <p:ext uri="{BB962C8B-B14F-4D97-AF65-F5344CB8AC3E}">
        <p14:creationId xmlns:p14="http://schemas.microsoft.com/office/powerpoint/2010/main" val="248704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75252" y="970344"/>
            <a:ext cx="8911687" cy="2092170"/>
          </a:xfrm>
        </p:spPr>
        <p:txBody>
          <a:bodyPr>
            <a:noAutofit/>
          </a:bodyPr>
          <a:lstStyle/>
          <a:p>
            <a:r>
              <a:rPr lang="fr-FR" sz="1800" b="1" u="sng" dirty="0">
                <a:solidFill>
                  <a:schemeClr val="tx1"/>
                </a:solidFill>
              </a:rPr>
              <a:t>Si besoin </a:t>
            </a:r>
            <a:r>
              <a:rPr lang="fr-FR" sz="1800" b="1" dirty="0">
                <a:solidFill>
                  <a:schemeClr val="tx1"/>
                </a:solidFill>
              </a:rPr>
              <a:t>d’éléments supplémentaires, l’IEN peut proposer :</a:t>
            </a:r>
            <a:br>
              <a:rPr lang="fr-FR" sz="1800" b="1" dirty="0">
                <a:solidFill>
                  <a:schemeClr val="tx1"/>
                </a:solidFill>
              </a:rPr>
            </a:br>
            <a:br>
              <a:rPr lang="fr-FR" sz="1800" b="1" dirty="0">
                <a:solidFill>
                  <a:schemeClr val="tx1"/>
                </a:solidFill>
              </a:rPr>
            </a:br>
            <a:r>
              <a:rPr lang="fr-FR" sz="1800" b="1" dirty="0">
                <a:solidFill>
                  <a:schemeClr val="tx1"/>
                </a:solidFill>
              </a:rPr>
              <a:t> - Une rencontre planifiée avec lui ou un autre membre du pôle ressource qu’il désignera,</a:t>
            </a:r>
            <a:br>
              <a:rPr lang="fr-FR" sz="1800" b="1" dirty="0">
                <a:solidFill>
                  <a:schemeClr val="tx1"/>
                </a:solidFill>
              </a:rPr>
            </a:br>
            <a:br>
              <a:rPr lang="fr-FR" sz="1800" b="1" dirty="0">
                <a:solidFill>
                  <a:schemeClr val="tx1"/>
                </a:solidFill>
              </a:rPr>
            </a:br>
            <a:r>
              <a:rPr lang="fr-FR" sz="1800" b="1" dirty="0">
                <a:solidFill>
                  <a:schemeClr val="tx1"/>
                </a:solidFill>
              </a:rPr>
              <a:t>- Une observation sur site de la situation par un membre du pôle.</a:t>
            </a:r>
            <a:br>
              <a:rPr lang="fr-FR" sz="1800" dirty="0">
                <a:solidFill>
                  <a:schemeClr val="tx1"/>
                </a:solidFill>
              </a:rPr>
            </a:br>
            <a:endParaRPr lang="fr-FR" sz="1800" dirty="0">
              <a:solidFill>
                <a:schemeClr val="tx1"/>
              </a:solidFill>
            </a:endParaRPr>
          </a:p>
        </p:txBody>
      </p:sp>
      <p:sp>
        <p:nvSpPr>
          <p:cNvPr id="40" name="Rectangle : coins arrondis 39"/>
          <p:cNvSpPr/>
          <p:nvPr/>
        </p:nvSpPr>
        <p:spPr>
          <a:xfrm rot="10800000" flipV="1">
            <a:off x="3491294" y="4441371"/>
            <a:ext cx="5678464" cy="150948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RENCONTRE/COMPLEMENT D’INFOS</a:t>
            </a:r>
          </a:p>
          <a:p>
            <a:pPr algn="ctr"/>
            <a:r>
              <a:rPr lang="fr-FR" sz="2400" dirty="0"/>
              <a:t>ou</a:t>
            </a:r>
          </a:p>
          <a:p>
            <a:pPr algn="ctr"/>
            <a:r>
              <a:rPr lang="fr-FR" sz="2400" dirty="0"/>
              <a:t>OBSERVATIONS SUR SITE</a:t>
            </a:r>
          </a:p>
        </p:txBody>
      </p:sp>
      <p:sp>
        <p:nvSpPr>
          <p:cNvPr id="42" name="ZoneTexte 41"/>
          <p:cNvSpPr txBox="1"/>
          <p:nvPr/>
        </p:nvSpPr>
        <p:spPr>
          <a:xfrm>
            <a:off x="2162084" y="326117"/>
            <a:ext cx="1329210" cy="461665"/>
          </a:xfrm>
          <a:prstGeom prst="rect">
            <a:avLst/>
          </a:prstGeom>
          <a:noFill/>
        </p:spPr>
        <p:txBody>
          <a:bodyPr wrap="none" rtlCol="0">
            <a:spAutoFit/>
          </a:bodyPr>
          <a:lstStyle/>
          <a:p>
            <a:r>
              <a:rPr lang="fr-FR" sz="2400" b="1" u="sng" dirty="0">
                <a:solidFill>
                  <a:schemeClr val="accent4">
                    <a:lumMod val="50000"/>
                  </a:schemeClr>
                </a:solidFill>
              </a:rPr>
              <a:t>Etape 2</a:t>
            </a:r>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832463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046348" y="326117"/>
            <a:ext cx="1329210" cy="461665"/>
          </a:xfrm>
          <a:prstGeom prst="rect">
            <a:avLst/>
          </a:prstGeom>
          <a:noFill/>
        </p:spPr>
        <p:txBody>
          <a:bodyPr wrap="none" rtlCol="0">
            <a:spAutoFit/>
          </a:bodyPr>
          <a:lstStyle/>
          <a:p>
            <a:r>
              <a:rPr lang="fr-FR" sz="2400" b="1" u="sng" dirty="0">
                <a:solidFill>
                  <a:schemeClr val="accent4">
                    <a:lumMod val="50000"/>
                  </a:schemeClr>
                </a:solidFill>
              </a:rPr>
              <a:t>Etape 3</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9</a:t>
            </a:fld>
            <a:endParaRPr lang="en-US" dirty="0"/>
          </a:p>
        </p:txBody>
      </p:sp>
      <p:sp>
        <p:nvSpPr>
          <p:cNvPr id="7" name="ZoneTexte 6"/>
          <p:cNvSpPr txBox="1"/>
          <p:nvPr/>
        </p:nvSpPr>
        <p:spPr>
          <a:xfrm>
            <a:off x="1606253" y="3688500"/>
            <a:ext cx="9679246" cy="1200329"/>
          </a:xfrm>
          <a:prstGeom prst="rect">
            <a:avLst/>
          </a:prstGeom>
          <a:noFill/>
        </p:spPr>
        <p:txBody>
          <a:bodyPr wrap="square" rtlCol="0">
            <a:spAutoFit/>
          </a:bodyPr>
          <a:lstStyle/>
          <a:p>
            <a:pPr algn="ctr"/>
            <a:r>
              <a:rPr lang="fr-FR" dirty="0"/>
              <a:t>La fiche « REPONSE DU POLE RESSOURCE » est transmise par mail au sollicitant.</a:t>
            </a:r>
          </a:p>
          <a:p>
            <a:pPr algn="ctr"/>
            <a:endParaRPr lang="fr-FR" dirty="0"/>
          </a:p>
          <a:p>
            <a:pPr algn="ctr"/>
            <a:r>
              <a:rPr lang="fr-FR" dirty="0"/>
              <a:t>Un membre du pôle ressource peut être désigné pour un soutien ponctuel</a:t>
            </a:r>
          </a:p>
          <a:p>
            <a:pPr algn="ctr"/>
            <a:r>
              <a:rPr lang="fr-FR" dirty="0"/>
              <a:t>à l’interne de l’établissement scolaire.</a:t>
            </a:r>
          </a:p>
        </p:txBody>
      </p:sp>
      <p:sp>
        <p:nvSpPr>
          <p:cNvPr id="8" name="Rectangle : coins arrondis 39"/>
          <p:cNvSpPr/>
          <p:nvPr/>
        </p:nvSpPr>
        <p:spPr>
          <a:xfrm>
            <a:off x="2665927" y="1915487"/>
            <a:ext cx="8023538" cy="124547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1ERE COMMISSION</a:t>
            </a:r>
          </a:p>
          <a:p>
            <a:pPr algn="ctr"/>
            <a:r>
              <a:rPr lang="fr-FR" sz="2400" dirty="0"/>
              <a:t>= ANALYSE DE LA SITUATION </a:t>
            </a:r>
          </a:p>
          <a:p>
            <a:pPr algn="ctr"/>
            <a:r>
              <a:rPr lang="fr-FR" sz="2400" dirty="0"/>
              <a:t>PAR LES MEMBRES DU POLE RESSOURCE</a:t>
            </a:r>
          </a:p>
        </p:txBody>
      </p:sp>
      <p:sp>
        <p:nvSpPr>
          <p:cNvPr id="6" name="ZoneTexte 5"/>
          <p:cNvSpPr txBox="1"/>
          <p:nvPr/>
        </p:nvSpPr>
        <p:spPr>
          <a:xfrm>
            <a:off x="1837031" y="1097700"/>
            <a:ext cx="9679246" cy="369332"/>
          </a:xfrm>
          <a:prstGeom prst="rect">
            <a:avLst/>
          </a:prstGeom>
          <a:noFill/>
        </p:spPr>
        <p:txBody>
          <a:bodyPr wrap="square" rtlCol="0">
            <a:spAutoFit/>
          </a:bodyPr>
          <a:lstStyle/>
          <a:p>
            <a:pPr algn="ctr"/>
            <a:r>
              <a:rPr lang="fr-FR" dirty="0"/>
              <a:t>Le planning des commissions du pôle ressource est transmis par mail.</a:t>
            </a:r>
          </a:p>
        </p:txBody>
      </p:sp>
    </p:spTree>
    <p:extLst>
      <p:ext uri="{BB962C8B-B14F-4D97-AF65-F5344CB8AC3E}">
        <p14:creationId xmlns:p14="http://schemas.microsoft.com/office/powerpoint/2010/main" val="3984262857"/>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1204</TotalTime>
  <Words>1059</Words>
  <Application>Microsoft Office PowerPoint</Application>
  <PresentationFormat>Grand écran</PresentationFormat>
  <Paragraphs>186</Paragraphs>
  <Slides>19</Slides>
  <Notes>1</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19</vt:i4>
      </vt:variant>
    </vt:vector>
  </HeadingPairs>
  <TitlesOfParts>
    <vt:vector size="26" baseType="lpstr">
      <vt:lpstr>Arial</vt:lpstr>
      <vt:lpstr>Calibri</vt:lpstr>
      <vt:lpstr>Century Gothic</vt:lpstr>
      <vt:lpstr>Wingdings</vt:lpstr>
      <vt:lpstr>Wingdings 3</vt:lpstr>
      <vt:lpstr>Brin</vt:lpstr>
      <vt:lpstr>Acrobat Document</vt:lpstr>
      <vt:lpstr>Pôle Ressource   Circonscription de Romainville/ le Pré Saint Gervais/les Lilas</vt:lpstr>
      <vt:lpstr>Rôle du pôle ressource</vt:lpstr>
      <vt:lpstr>Objectifs</vt:lpstr>
      <vt:lpstr>Membres du pole ressource : fonctions et missions  Selon les situations, l’I.E.N. invite des acteurs…</vt:lpstr>
      <vt:lpstr>Protocole d’organisation du pôle ressource</vt:lpstr>
      <vt:lpstr>Présentation PowerPoint</vt:lpstr>
      <vt:lpstr>La sollicitation…</vt:lpstr>
      <vt:lpstr>Si besoin d’éléments supplémentaires, l’IEN peut proposer :   - Une rencontre planifiée avec lui ou un autre membre du pôle ressource qu’il désignera,  - Une observation sur site de la situation par un membre du pôle. </vt:lpstr>
      <vt:lpstr>Présentation PowerPoint</vt:lpstr>
      <vt:lpstr>Présentation PowerPoint</vt:lpstr>
      <vt:lpstr>Présentation PowerPoint</vt:lpstr>
      <vt:lpstr>Modalités d’évaluation</vt:lpstr>
      <vt:lpstr>Présentation PowerPoint</vt:lpstr>
      <vt:lpstr>La fiche  « SOLLICITATION DU POLE RESSOURCE »</vt:lpstr>
      <vt:lpstr>Présentation PowerPoint</vt:lpstr>
      <vt:lpstr>La fiche « REPONSE DU POLE RESSOURCE »</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Pôle Ressource</dc:title>
  <dc:creator>benjamin noel</dc:creator>
  <cp:lastModifiedBy>benjamin noel</cp:lastModifiedBy>
  <cp:revision>101</cp:revision>
  <dcterms:created xsi:type="dcterms:W3CDTF">2017-01-04T09:29:44Z</dcterms:created>
  <dcterms:modified xsi:type="dcterms:W3CDTF">2017-03-21T12:52:56Z</dcterms:modified>
</cp:coreProperties>
</file>