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4" r:id="rId19"/>
    <p:sldId id="275" r:id="rId20"/>
    <p:sldId id="276" r:id="rId21"/>
    <p:sldId id="272"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4"/>
    <p:restoredTop sz="94679"/>
  </p:normalViewPr>
  <p:slideViewPr>
    <p:cSldViewPr snapToGrid="0" snapToObjects="1">
      <p:cViewPr varScale="1">
        <p:scale>
          <a:sx n="85" d="100"/>
          <a:sy n="85" d="100"/>
        </p:scale>
        <p:origin x="192" y="2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fr-FR" smtClean="0"/>
              <a:t>Cliquez et modifiez le titre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fr-FR" smtClean="0"/>
              <a:t>Cliquez et modifiez le titre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Faire glisser l'image vers l'espace réservé ou cliquer sur l'icône pour l'ajouter</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1/9/17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fr-FR" smtClean="0"/>
              <a:t>Cliquez et modifiez le titre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fr-FR" smtClean="0"/>
              <a:t>Cliquez et modifiez le titre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Cliquez pour modifier les styles du texte du masque</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fr-FR" smtClean="0"/>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fr-FR" smtClean="0"/>
              <a:t>Cliquez et modifiez le titre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fr-FR" smtClean="0"/>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fr-FR" smtClean="0"/>
              <a:t>Cliquez et modifiez le titre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fr-FR" smtClean="0"/>
              <a:t>Cliquez pour modifier les styles du texte du masque</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fr-FR" smtClean="0"/>
              <a:t>Cliquez et modifiez le titre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fr-FR" smtClean="0"/>
              <a:t>Cliquez pour modifier les styles du texte du masque</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fr-FR" smtClean="0"/>
              <a:t>Cliquez et modifiez le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fr-FR" smtClean="0"/>
              <a:t>Cliquez et modifiez le titre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Content Placeholder 2"/>
          <p:cNvSpPr>
            <a:spLocks noGrp="1"/>
          </p:cNvSpPr>
          <p:nvPr>
            <p:ph idx="1"/>
          </p:nvPr>
        </p:nvSpPr>
        <p:spPr/>
        <p:txBody>
          <a:bodyPr anchor="ct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fr-FR" smtClean="0"/>
              <a:t>Cliquez et modifiez le titre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1/9/17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Cliquez et modifiez le titre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1/9/17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1/9/17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1/9/17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fr-FR" smtClean="0"/>
              <a:t>Cliquez et modifiez le titre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1/9/17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fr-FR" smtClean="0"/>
              <a:t>Cliquez et modifiez le titre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Faire glisser l'image vers l'espace réservé ou cliquer sur l'icône pour l'ajouter</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1/9/17</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fr-FR" smtClean="0"/>
              <a:t>Cliquez et modifiez le titre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1/9/17</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PROJET DES ECOLES</a:t>
            </a:r>
            <a:br>
              <a:rPr lang="fr-FR" dirty="0" smtClean="0"/>
            </a:br>
            <a:r>
              <a:rPr lang="fr-FR" dirty="0" smtClean="0"/>
              <a:t>JANVIER 2017</a:t>
            </a:r>
            <a:endParaRPr lang="fr-FR" dirty="0"/>
          </a:p>
        </p:txBody>
      </p:sp>
      <p:sp>
        <p:nvSpPr>
          <p:cNvPr id="3" name="Sous-titre 2"/>
          <p:cNvSpPr>
            <a:spLocks noGrp="1"/>
          </p:cNvSpPr>
          <p:nvPr>
            <p:ph type="subTitle" idx="1"/>
          </p:nvPr>
        </p:nvSpPr>
        <p:spPr>
          <a:xfrm>
            <a:off x="1751012" y="4395865"/>
            <a:ext cx="8676222" cy="1660161"/>
          </a:xfrm>
        </p:spPr>
        <p:txBody>
          <a:bodyPr/>
          <a:lstStyle/>
          <a:p>
            <a:r>
              <a:rPr lang="fr-FR" dirty="0" smtClean="0"/>
              <a:t>ENJEUX</a:t>
            </a:r>
          </a:p>
          <a:p>
            <a:r>
              <a:rPr lang="fr-FR" dirty="0" smtClean="0"/>
              <a:t>MISE EN ŒUVRE OPERATIONNELLE</a:t>
            </a:r>
          </a:p>
          <a:p>
            <a:r>
              <a:rPr lang="fr-FR" dirty="0" smtClean="0"/>
              <a:t>CALENDRIER</a:t>
            </a: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476" y="292707"/>
            <a:ext cx="1012668" cy="1373789"/>
          </a:xfrm>
          <a:prstGeom prst="rect">
            <a:avLst/>
          </a:prstGeom>
        </p:spPr>
      </p:pic>
      <p:sp>
        <p:nvSpPr>
          <p:cNvPr id="5" name="ZoneTexte 4"/>
          <p:cNvSpPr txBox="1"/>
          <p:nvPr/>
        </p:nvSpPr>
        <p:spPr>
          <a:xfrm>
            <a:off x="3177915" y="609601"/>
            <a:ext cx="8154649" cy="369332"/>
          </a:xfrm>
          <a:prstGeom prst="rect">
            <a:avLst/>
          </a:prstGeom>
          <a:noFill/>
        </p:spPr>
        <p:txBody>
          <a:bodyPr wrap="square" rtlCol="0">
            <a:spAutoFit/>
          </a:bodyPr>
          <a:lstStyle/>
          <a:p>
            <a:r>
              <a:rPr lang="fr-FR" b="1" dirty="0" smtClean="0"/>
              <a:t>CIRCONSCRIPTION DE ROMAINVILLE </a:t>
            </a:r>
            <a:r>
              <a:rPr lang="mr-IN" b="1" dirty="0" smtClean="0"/>
              <a:t>–</a:t>
            </a:r>
            <a:r>
              <a:rPr lang="fr-FR" b="1" dirty="0" smtClean="0"/>
              <a:t> LES LILAS </a:t>
            </a:r>
            <a:r>
              <a:rPr lang="mr-IN" b="1" dirty="0" smtClean="0"/>
              <a:t>–</a:t>
            </a:r>
            <a:r>
              <a:rPr lang="fr-FR" b="1" dirty="0" smtClean="0"/>
              <a:t> LE PRE SAINT-GERVAIS</a:t>
            </a:r>
            <a:endParaRPr lang="fr-FR" b="1" dirty="0"/>
          </a:p>
        </p:txBody>
      </p:sp>
    </p:spTree>
    <p:extLst>
      <p:ext uri="{BB962C8B-B14F-4D97-AF65-F5344CB8AC3E}">
        <p14:creationId xmlns:p14="http://schemas.microsoft.com/office/powerpoint/2010/main" val="529978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04538" y="917639"/>
            <a:ext cx="10342873" cy="1375348"/>
          </a:xfrm>
        </p:spPr>
        <p:txBody>
          <a:bodyPr>
            <a:normAutofit/>
          </a:bodyPr>
          <a:lstStyle/>
          <a:p>
            <a:r>
              <a:rPr lang="fr-FR" sz="4800" dirty="0" smtClean="0"/>
              <a:t>ZOOM : </a:t>
            </a:r>
            <a:r>
              <a:rPr lang="fr-FR" sz="4400" dirty="0" smtClean="0"/>
              <a:t>définir la problématique</a:t>
            </a:r>
            <a:endParaRPr lang="fr-FR" sz="3600" dirty="0"/>
          </a:p>
        </p:txBody>
      </p:sp>
      <p:sp>
        <p:nvSpPr>
          <p:cNvPr id="3" name="Espace réservé du contenu 2"/>
          <p:cNvSpPr>
            <a:spLocks noGrp="1"/>
          </p:cNvSpPr>
          <p:nvPr>
            <p:ph idx="1"/>
          </p:nvPr>
        </p:nvSpPr>
        <p:spPr>
          <a:xfrm>
            <a:off x="1141413" y="1725043"/>
            <a:ext cx="9905998" cy="746386"/>
          </a:xfrm>
        </p:spPr>
        <p:txBody>
          <a:bodyPr>
            <a:normAutofit/>
          </a:bodyPr>
          <a:lstStyle/>
          <a:p>
            <a:pPr marL="0" indent="0" algn="ctr">
              <a:buNone/>
            </a:pPr>
            <a:r>
              <a:rPr lang="fr-FR" b="1" i="1" spc="300" dirty="0" smtClean="0">
                <a:solidFill>
                  <a:srgbClr val="FFC000"/>
                </a:solidFill>
              </a:rPr>
              <a:t>Exemple en mathématiques</a:t>
            </a:r>
            <a:endParaRPr lang="fr-FR" b="1" i="1" spc="300" dirty="0">
              <a:solidFill>
                <a:srgbClr val="FFC000"/>
              </a:solidFill>
            </a:endParaRPr>
          </a:p>
        </p:txBody>
      </p:sp>
      <p:sp>
        <p:nvSpPr>
          <p:cNvPr id="4" name="ZoneTexte 3"/>
          <p:cNvSpPr txBox="1"/>
          <p:nvPr/>
        </p:nvSpPr>
        <p:spPr>
          <a:xfrm>
            <a:off x="569626" y="2431555"/>
            <a:ext cx="10477785" cy="3785652"/>
          </a:xfrm>
          <a:prstGeom prst="rect">
            <a:avLst/>
          </a:prstGeom>
          <a:noFill/>
        </p:spPr>
        <p:txBody>
          <a:bodyPr wrap="square" rtlCol="0">
            <a:spAutoFit/>
          </a:bodyPr>
          <a:lstStyle/>
          <a:p>
            <a:r>
              <a:rPr lang="fr-FR" sz="2400" dirty="0" smtClean="0"/>
              <a:t>1 </a:t>
            </a:r>
            <a:r>
              <a:rPr lang="mr-IN" sz="2400" dirty="0" smtClean="0"/>
              <a:t>–</a:t>
            </a:r>
            <a:r>
              <a:rPr lang="fr-FR" sz="2400" dirty="0" smtClean="0"/>
              <a:t> </a:t>
            </a:r>
            <a:r>
              <a:rPr lang="fr-FR" sz="2400" dirty="0" smtClean="0"/>
              <a:t>Dans </a:t>
            </a:r>
            <a:r>
              <a:rPr lang="fr-FR" sz="2400" dirty="0" smtClean="0"/>
              <a:t>toutes les </a:t>
            </a:r>
            <a:r>
              <a:rPr lang="fr-FR" sz="2400" dirty="0" smtClean="0"/>
              <a:t>classes, </a:t>
            </a:r>
            <a:r>
              <a:rPr lang="fr-FR" sz="2400" dirty="0" smtClean="0"/>
              <a:t>les élèves éprouvent des difficultés à élaborer une stratégie</a:t>
            </a:r>
            <a:r>
              <a:rPr lang="mr-IN" sz="2400" dirty="0" smtClean="0"/>
              <a:t>…</a:t>
            </a:r>
            <a:endParaRPr lang="fr-FR" sz="2400" dirty="0" smtClean="0"/>
          </a:p>
          <a:p>
            <a:r>
              <a:rPr lang="fr-FR" sz="2400" dirty="0" smtClean="0"/>
              <a:t>2 - Les résultats du DNB alertent les professeurs qui déplorent que les tables ne soient pas sues.</a:t>
            </a:r>
          </a:p>
          <a:p>
            <a:r>
              <a:rPr lang="fr-FR" sz="2400" dirty="0" smtClean="0"/>
              <a:t>3 </a:t>
            </a:r>
            <a:r>
              <a:rPr lang="mr-IN" sz="2400" dirty="0" smtClean="0"/>
              <a:t>–</a:t>
            </a:r>
            <a:r>
              <a:rPr lang="fr-FR" sz="2400" dirty="0" smtClean="0"/>
              <a:t> Dans les pratiques, l’accent est mis sur le français. En mathématiques utilisation de manuels et méthodes variées et des fichiers au C2.</a:t>
            </a:r>
          </a:p>
          <a:p>
            <a:r>
              <a:rPr lang="fr-FR" sz="2400" dirty="0" smtClean="0"/>
              <a:t>4 </a:t>
            </a:r>
            <a:r>
              <a:rPr lang="mr-IN" sz="2400" dirty="0" smtClean="0"/>
              <a:t>–</a:t>
            </a:r>
            <a:r>
              <a:rPr lang="fr-FR" sz="2400" dirty="0" smtClean="0"/>
              <a:t> L’oral et la trace écrite pour expliciter les stratégies ne sont pas dans les habitudes.</a:t>
            </a:r>
          </a:p>
          <a:p>
            <a:r>
              <a:rPr lang="fr-FR" sz="2400" dirty="0" smtClean="0"/>
              <a:t>5 </a:t>
            </a:r>
            <a:r>
              <a:rPr lang="mr-IN" sz="2400" dirty="0" smtClean="0"/>
              <a:t>–</a:t>
            </a:r>
            <a:r>
              <a:rPr lang="fr-FR" sz="2400" dirty="0" smtClean="0"/>
              <a:t> </a:t>
            </a:r>
            <a:r>
              <a:rPr lang="fr-FR" sz="2400" dirty="0" smtClean="0"/>
              <a:t>Trop </a:t>
            </a:r>
            <a:r>
              <a:rPr lang="fr-FR" sz="2400" dirty="0" smtClean="0"/>
              <a:t>d’élèves attendent la correction.</a:t>
            </a:r>
          </a:p>
        </p:txBody>
      </p:sp>
      <p:sp>
        <p:nvSpPr>
          <p:cNvPr id="5" name="ZoneTexte 4"/>
          <p:cNvSpPr txBox="1"/>
          <p:nvPr/>
        </p:nvSpPr>
        <p:spPr>
          <a:xfrm>
            <a:off x="627530" y="407911"/>
            <a:ext cx="2927404" cy="923330"/>
          </a:xfrm>
          <a:prstGeom prst="rect">
            <a:avLst/>
          </a:prstGeom>
          <a:noFill/>
        </p:spPr>
        <p:txBody>
          <a:bodyPr wrap="none" rtlCol="0">
            <a:spAutoFit/>
          </a:bodyPr>
          <a:lstStyle/>
          <a:p>
            <a:r>
              <a:rPr lang="fr-FR" sz="5400" dirty="0" smtClean="0"/>
              <a:t>PARTIE 2</a:t>
            </a:r>
            <a:endParaRPr lang="fr-FR" sz="5400" dirty="0"/>
          </a:p>
        </p:txBody>
      </p:sp>
    </p:spTree>
    <p:extLst>
      <p:ext uri="{BB962C8B-B14F-4D97-AF65-F5344CB8AC3E}">
        <p14:creationId xmlns:p14="http://schemas.microsoft.com/office/powerpoint/2010/main" val="1836322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04538" y="74957"/>
            <a:ext cx="10342873" cy="1375348"/>
          </a:xfrm>
        </p:spPr>
        <p:txBody>
          <a:bodyPr>
            <a:normAutofit/>
          </a:bodyPr>
          <a:lstStyle/>
          <a:p>
            <a:pPr algn="ctr"/>
            <a:r>
              <a:rPr lang="fr-FR" sz="4400" dirty="0" smtClean="0"/>
              <a:t>Exemple de problématique</a:t>
            </a:r>
            <a:endParaRPr lang="fr-FR" sz="3600" dirty="0"/>
          </a:p>
        </p:txBody>
      </p:sp>
      <p:sp>
        <p:nvSpPr>
          <p:cNvPr id="3" name="Espace réservé du contenu 2"/>
          <p:cNvSpPr>
            <a:spLocks noGrp="1"/>
          </p:cNvSpPr>
          <p:nvPr>
            <p:ph idx="1"/>
          </p:nvPr>
        </p:nvSpPr>
        <p:spPr>
          <a:xfrm>
            <a:off x="1141413" y="1187356"/>
            <a:ext cx="9905998" cy="746386"/>
          </a:xfrm>
        </p:spPr>
        <p:txBody>
          <a:bodyPr>
            <a:normAutofit/>
          </a:bodyPr>
          <a:lstStyle/>
          <a:p>
            <a:pPr marL="0" indent="0" algn="ctr">
              <a:buNone/>
            </a:pPr>
            <a:r>
              <a:rPr lang="fr-FR" sz="3200" b="1" i="1" spc="300" dirty="0" smtClean="0">
                <a:solidFill>
                  <a:srgbClr val="FFC000"/>
                </a:solidFill>
              </a:rPr>
              <a:t>Exemple en mathématiques C2 ET </a:t>
            </a:r>
            <a:r>
              <a:rPr lang="fr-FR" sz="3200" b="1" i="1" spc="300" dirty="0">
                <a:solidFill>
                  <a:srgbClr val="FFC000"/>
                </a:solidFill>
              </a:rPr>
              <a:t>C</a:t>
            </a:r>
            <a:r>
              <a:rPr lang="fr-FR" sz="3200" b="1" i="1" spc="300" dirty="0" smtClean="0">
                <a:solidFill>
                  <a:srgbClr val="FFC000"/>
                </a:solidFill>
              </a:rPr>
              <a:t>3</a:t>
            </a:r>
            <a:endParaRPr lang="fr-FR" sz="3200" b="1" i="1" spc="300" dirty="0">
              <a:solidFill>
                <a:srgbClr val="FFC000"/>
              </a:solidFill>
            </a:endParaRPr>
          </a:p>
        </p:txBody>
      </p:sp>
      <p:sp>
        <p:nvSpPr>
          <p:cNvPr id="4" name="ZoneTexte 3"/>
          <p:cNvSpPr txBox="1"/>
          <p:nvPr/>
        </p:nvSpPr>
        <p:spPr>
          <a:xfrm>
            <a:off x="569626" y="2131758"/>
            <a:ext cx="10477785" cy="3416320"/>
          </a:xfrm>
          <a:prstGeom prst="rect">
            <a:avLst/>
          </a:prstGeom>
          <a:noFill/>
        </p:spPr>
        <p:txBody>
          <a:bodyPr wrap="square" rtlCol="0" anchor="ctr">
            <a:spAutoFit/>
          </a:bodyPr>
          <a:lstStyle/>
          <a:p>
            <a:pPr algn="just"/>
            <a:r>
              <a:rPr lang="fr-FR" sz="3600" dirty="0" smtClean="0"/>
              <a:t>Comment amener tous les élèves à s’engager dans la phase de recherche, à mobiliser leurs ressources pour élaborer des </a:t>
            </a:r>
            <a:r>
              <a:rPr lang="fr-FR" sz="3600" dirty="0" smtClean="0"/>
              <a:t>stratégies ? </a:t>
            </a:r>
            <a:endParaRPr lang="fr-FR" sz="3600" dirty="0" smtClean="0"/>
          </a:p>
          <a:p>
            <a:pPr algn="just"/>
            <a:r>
              <a:rPr lang="fr-FR" sz="3600" dirty="0" smtClean="0"/>
              <a:t>Comment les motiver et les rassurer tout en permettant à ceux qui s’ennuient de progresser </a:t>
            </a:r>
            <a:r>
              <a:rPr lang="fr-FR" sz="3600" dirty="0" smtClean="0"/>
              <a:t>encore ?</a:t>
            </a:r>
            <a:endParaRPr lang="fr-FR" sz="3600" dirty="0" smtClean="0"/>
          </a:p>
        </p:txBody>
      </p:sp>
    </p:spTree>
    <p:extLst>
      <p:ext uri="{BB962C8B-B14F-4D97-AF65-F5344CB8AC3E}">
        <p14:creationId xmlns:p14="http://schemas.microsoft.com/office/powerpoint/2010/main" val="1427552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04538" y="74957"/>
            <a:ext cx="10342873" cy="1375348"/>
          </a:xfrm>
        </p:spPr>
        <p:txBody>
          <a:bodyPr>
            <a:normAutofit/>
          </a:bodyPr>
          <a:lstStyle/>
          <a:p>
            <a:pPr algn="ctr"/>
            <a:r>
              <a:rPr lang="fr-FR" sz="4400" dirty="0" smtClean="0"/>
              <a:t>Objectifs visés</a:t>
            </a:r>
            <a:endParaRPr lang="fr-FR" sz="3600" dirty="0"/>
          </a:p>
        </p:txBody>
      </p:sp>
      <p:sp>
        <p:nvSpPr>
          <p:cNvPr id="3" name="Espace réservé du contenu 2"/>
          <p:cNvSpPr>
            <a:spLocks noGrp="1"/>
          </p:cNvSpPr>
          <p:nvPr>
            <p:ph idx="1"/>
          </p:nvPr>
        </p:nvSpPr>
        <p:spPr>
          <a:xfrm>
            <a:off x="1141413" y="1187356"/>
            <a:ext cx="9905998" cy="746386"/>
          </a:xfrm>
        </p:spPr>
        <p:txBody>
          <a:bodyPr>
            <a:normAutofit/>
          </a:bodyPr>
          <a:lstStyle/>
          <a:p>
            <a:pPr marL="0" indent="0" algn="ctr">
              <a:buNone/>
            </a:pPr>
            <a:r>
              <a:rPr lang="fr-FR" b="1" i="1" spc="300" dirty="0" smtClean="0">
                <a:solidFill>
                  <a:srgbClr val="FFC000"/>
                </a:solidFill>
              </a:rPr>
              <a:t>Exemple en mathématiques</a:t>
            </a:r>
            <a:endParaRPr lang="fr-FR" b="1" i="1" spc="300" dirty="0">
              <a:solidFill>
                <a:srgbClr val="FFC000"/>
              </a:solidFill>
            </a:endParaRPr>
          </a:p>
        </p:txBody>
      </p:sp>
      <p:sp>
        <p:nvSpPr>
          <p:cNvPr id="4" name="ZoneTexte 3"/>
          <p:cNvSpPr txBox="1"/>
          <p:nvPr/>
        </p:nvSpPr>
        <p:spPr>
          <a:xfrm>
            <a:off x="569626" y="2431555"/>
            <a:ext cx="10477785" cy="3416320"/>
          </a:xfrm>
          <a:prstGeom prst="rect">
            <a:avLst/>
          </a:prstGeom>
          <a:noFill/>
        </p:spPr>
        <p:txBody>
          <a:bodyPr wrap="square" rtlCol="0" anchor="ctr">
            <a:spAutoFit/>
          </a:bodyPr>
          <a:lstStyle/>
          <a:p>
            <a:pPr algn="just"/>
            <a:r>
              <a:rPr lang="fr-FR" sz="3600" dirty="0" smtClean="0"/>
              <a:t>1 </a:t>
            </a:r>
            <a:r>
              <a:rPr lang="mr-IN" sz="3600" dirty="0" smtClean="0"/>
              <a:t>–</a:t>
            </a:r>
            <a:r>
              <a:rPr lang="fr-FR" sz="3600" dirty="0" smtClean="0"/>
              <a:t> Aider les élèves à développer des procédures et à les mobiliser à bon escient</a:t>
            </a:r>
          </a:p>
          <a:p>
            <a:pPr algn="just"/>
            <a:r>
              <a:rPr lang="fr-FR" sz="3600" dirty="0" smtClean="0"/>
              <a:t>2 </a:t>
            </a:r>
            <a:r>
              <a:rPr lang="mr-IN" sz="3600" dirty="0" smtClean="0"/>
              <a:t>–</a:t>
            </a:r>
            <a:r>
              <a:rPr lang="fr-FR" sz="3600" dirty="0" smtClean="0"/>
              <a:t> Garantir l’automatisation de résultats disponibles et de procédures maîtrisées</a:t>
            </a:r>
          </a:p>
          <a:p>
            <a:pPr algn="just"/>
            <a:r>
              <a:rPr lang="fr-FR" sz="3600" dirty="0" smtClean="0"/>
              <a:t>3 </a:t>
            </a:r>
            <a:r>
              <a:rPr lang="mr-IN" sz="3600" dirty="0" smtClean="0"/>
              <a:t>–</a:t>
            </a:r>
            <a:r>
              <a:rPr lang="fr-FR" sz="3600" dirty="0" smtClean="0"/>
              <a:t> Améliorer le rapport aux mathématiques, dédramatiser la discipline.</a:t>
            </a:r>
          </a:p>
        </p:txBody>
      </p:sp>
    </p:spTree>
    <p:extLst>
      <p:ext uri="{BB962C8B-B14F-4D97-AF65-F5344CB8AC3E}">
        <p14:creationId xmlns:p14="http://schemas.microsoft.com/office/powerpoint/2010/main" val="2007758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04538" y="74957"/>
            <a:ext cx="10342873" cy="1375348"/>
          </a:xfrm>
        </p:spPr>
        <p:txBody>
          <a:bodyPr>
            <a:normAutofit/>
          </a:bodyPr>
          <a:lstStyle/>
          <a:p>
            <a:pPr algn="ctr"/>
            <a:r>
              <a:rPr lang="fr-FR" sz="4400" dirty="0" smtClean="0"/>
              <a:t>Ancrage dans le socle</a:t>
            </a:r>
            <a:endParaRPr lang="fr-FR" sz="3600" dirty="0"/>
          </a:p>
        </p:txBody>
      </p:sp>
      <p:sp>
        <p:nvSpPr>
          <p:cNvPr id="3" name="Espace réservé du contenu 2"/>
          <p:cNvSpPr>
            <a:spLocks noGrp="1"/>
          </p:cNvSpPr>
          <p:nvPr>
            <p:ph idx="1"/>
          </p:nvPr>
        </p:nvSpPr>
        <p:spPr>
          <a:xfrm>
            <a:off x="1141413" y="1187356"/>
            <a:ext cx="9905998" cy="746386"/>
          </a:xfrm>
        </p:spPr>
        <p:txBody>
          <a:bodyPr>
            <a:normAutofit/>
          </a:bodyPr>
          <a:lstStyle/>
          <a:p>
            <a:pPr marL="0" indent="0" algn="ctr">
              <a:buNone/>
            </a:pPr>
            <a:r>
              <a:rPr lang="fr-FR" b="1" i="1" spc="300" dirty="0" smtClean="0">
                <a:solidFill>
                  <a:srgbClr val="FFC000"/>
                </a:solidFill>
              </a:rPr>
              <a:t>Exemple en mathématiques</a:t>
            </a:r>
            <a:endParaRPr lang="fr-FR" b="1" i="1" spc="300" dirty="0">
              <a:solidFill>
                <a:srgbClr val="FFC000"/>
              </a:solidFill>
            </a:endParaRPr>
          </a:p>
        </p:txBody>
      </p:sp>
      <p:sp>
        <p:nvSpPr>
          <p:cNvPr id="4" name="ZoneTexte 3"/>
          <p:cNvSpPr txBox="1"/>
          <p:nvPr/>
        </p:nvSpPr>
        <p:spPr>
          <a:xfrm>
            <a:off x="569626" y="2431555"/>
            <a:ext cx="10477785" cy="3416320"/>
          </a:xfrm>
          <a:prstGeom prst="rect">
            <a:avLst/>
          </a:prstGeom>
          <a:noFill/>
        </p:spPr>
        <p:txBody>
          <a:bodyPr wrap="square" rtlCol="0" anchor="ctr">
            <a:spAutoFit/>
          </a:bodyPr>
          <a:lstStyle/>
          <a:p>
            <a:pPr algn="just"/>
            <a:r>
              <a:rPr lang="fr-FR" sz="3600" dirty="0" smtClean="0"/>
              <a:t>Domaine 1 : le langage pour penser et communiquer</a:t>
            </a:r>
          </a:p>
          <a:p>
            <a:pPr algn="just"/>
            <a:r>
              <a:rPr lang="fr-FR" sz="3600" dirty="0" smtClean="0"/>
              <a:t>Domaine 2 : les méthodes et outils pour apprendre</a:t>
            </a:r>
          </a:p>
          <a:p>
            <a:pPr algn="just"/>
            <a:r>
              <a:rPr lang="fr-FR" sz="3600" dirty="0" smtClean="0"/>
              <a:t>Domaine 4 : les systèmes naturels et les systèmes techniques</a:t>
            </a:r>
          </a:p>
        </p:txBody>
      </p:sp>
    </p:spTree>
    <p:extLst>
      <p:ext uri="{BB962C8B-B14F-4D97-AF65-F5344CB8AC3E}">
        <p14:creationId xmlns:p14="http://schemas.microsoft.com/office/powerpoint/2010/main" val="269671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04538" y="74957"/>
            <a:ext cx="10342873" cy="1375348"/>
          </a:xfrm>
        </p:spPr>
        <p:txBody>
          <a:bodyPr>
            <a:normAutofit fontScale="90000"/>
          </a:bodyPr>
          <a:lstStyle/>
          <a:p>
            <a:pPr algn="ctr"/>
            <a:r>
              <a:rPr lang="fr-FR" sz="4400" dirty="0" smtClean="0"/>
              <a:t>Modalités d’action pour la classe</a:t>
            </a:r>
            <a:endParaRPr lang="fr-FR" sz="3600" dirty="0"/>
          </a:p>
        </p:txBody>
      </p:sp>
      <p:sp>
        <p:nvSpPr>
          <p:cNvPr id="3" name="Espace réservé du contenu 2"/>
          <p:cNvSpPr>
            <a:spLocks noGrp="1"/>
          </p:cNvSpPr>
          <p:nvPr>
            <p:ph idx="1"/>
          </p:nvPr>
        </p:nvSpPr>
        <p:spPr>
          <a:xfrm>
            <a:off x="1141413" y="1187356"/>
            <a:ext cx="9905998" cy="746386"/>
          </a:xfrm>
        </p:spPr>
        <p:txBody>
          <a:bodyPr>
            <a:normAutofit/>
          </a:bodyPr>
          <a:lstStyle/>
          <a:p>
            <a:pPr marL="0" indent="0" algn="ctr">
              <a:buNone/>
            </a:pPr>
            <a:r>
              <a:rPr lang="fr-FR" b="1" i="1" spc="300" dirty="0" smtClean="0">
                <a:solidFill>
                  <a:srgbClr val="FFC000"/>
                </a:solidFill>
              </a:rPr>
              <a:t>Exemple en mathématiques</a:t>
            </a:r>
            <a:endParaRPr lang="fr-FR" b="1" i="1" spc="300" dirty="0">
              <a:solidFill>
                <a:srgbClr val="FFC000"/>
              </a:solidFill>
            </a:endParaRPr>
          </a:p>
        </p:txBody>
      </p:sp>
      <p:sp>
        <p:nvSpPr>
          <p:cNvPr id="4" name="ZoneTexte 3"/>
          <p:cNvSpPr txBox="1"/>
          <p:nvPr/>
        </p:nvSpPr>
        <p:spPr>
          <a:xfrm>
            <a:off x="569626" y="1999075"/>
            <a:ext cx="10477785" cy="4401205"/>
          </a:xfrm>
          <a:prstGeom prst="rect">
            <a:avLst/>
          </a:prstGeom>
          <a:noFill/>
        </p:spPr>
        <p:txBody>
          <a:bodyPr wrap="square" rtlCol="0" anchor="ctr">
            <a:spAutoFit/>
          </a:bodyPr>
          <a:lstStyle/>
          <a:p>
            <a:pPr algn="just"/>
            <a:r>
              <a:rPr lang="fr-FR" sz="2800" dirty="0" smtClean="0"/>
              <a:t>1 </a:t>
            </a:r>
            <a:r>
              <a:rPr lang="mr-IN" sz="2800" dirty="0" smtClean="0"/>
              <a:t>–</a:t>
            </a:r>
            <a:r>
              <a:rPr lang="fr-FR" sz="2800" dirty="0" smtClean="0"/>
              <a:t> </a:t>
            </a:r>
            <a:r>
              <a:rPr lang="fr-FR" sz="2800" dirty="0" smtClean="0"/>
              <a:t>Cahier </a:t>
            </a:r>
            <a:r>
              <a:rPr lang="fr-FR" sz="2800" dirty="0" smtClean="0"/>
              <a:t>de TP dans tous les niveaux de classe. Relance des élèves dans </a:t>
            </a:r>
            <a:r>
              <a:rPr lang="fr-FR" sz="2800" dirty="0" smtClean="0"/>
              <a:t>la </a:t>
            </a:r>
            <a:r>
              <a:rPr lang="fr-FR" sz="2800" dirty="0" smtClean="0"/>
              <a:t>recherche lors d’un second essai systématique. Cahiers archivés dans une logique de parcours. Ils sont mis en </a:t>
            </a:r>
            <a:r>
              <a:rPr lang="fr-FR" sz="2800" dirty="0" smtClean="0"/>
              <a:t>commun </a:t>
            </a:r>
            <a:r>
              <a:rPr lang="fr-FR" sz="2800" dirty="0" smtClean="0"/>
              <a:t>lors des conseils de cycle.</a:t>
            </a:r>
          </a:p>
          <a:p>
            <a:pPr algn="just"/>
            <a:r>
              <a:rPr lang="fr-FR" sz="2800" dirty="0" smtClean="0"/>
              <a:t>2 </a:t>
            </a:r>
            <a:r>
              <a:rPr lang="mr-IN" sz="2800" dirty="0" smtClean="0"/>
              <a:t>–</a:t>
            </a:r>
            <a:r>
              <a:rPr lang="fr-FR" sz="2800" dirty="0" smtClean="0"/>
              <a:t> Emploi du temps : calcul mental régulier (distinction mémorisation et procédures). Types de situations à réfléchir en équipe. </a:t>
            </a:r>
          </a:p>
          <a:p>
            <a:pPr algn="just"/>
            <a:r>
              <a:rPr lang="fr-FR" sz="2800" dirty="0" smtClean="0"/>
              <a:t>3 </a:t>
            </a:r>
            <a:r>
              <a:rPr lang="mr-IN" sz="2800" dirty="0" smtClean="0"/>
              <a:t>–</a:t>
            </a:r>
            <a:r>
              <a:rPr lang="fr-FR" sz="2800" dirty="0" smtClean="0"/>
              <a:t> </a:t>
            </a:r>
            <a:r>
              <a:rPr lang="fr-FR" sz="2800" dirty="0" smtClean="0"/>
              <a:t>Développer </a:t>
            </a:r>
            <a:r>
              <a:rPr lang="fr-FR" sz="2800" dirty="0" smtClean="0"/>
              <a:t>l’explicitation à l’oral à l’appui de traces pour résoudre des problèmes.</a:t>
            </a:r>
          </a:p>
          <a:p>
            <a:pPr algn="just"/>
            <a:r>
              <a:rPr lang="fr-FR" sz="2800" dirty="0" smtClean="0"/>
              <a:t>4 </a:t>
            </a:r>
            <a:r>
              <a:rPr lang="mr-IN" sz="2800" dirty="0" smtClean="0"/>
              <a:t>–</a:t>
            </a:r>
            <a:r>
              <a:rPr lang="fr-FR" sz="2800" dirty="0" smtClean="0"/>
              <a:t> Investir la semaine des mathématiques.</a:t>
            </a:r>
          </a:p>
        </p:txBody>
      </p:sp>
    </p:spTree>
    <p:extLst>
      <p:ext uri="{BB962C8B-B14F-4D97-AF65-F5344CB8AC3E}">
        <p14:creationId xmlns:p14="http://schemas.microsoft.com/office/powerpoint/2010/main" val="657823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04538" y="74957"/>
            <a:ext cx="10342873" cy="1375348"/>
          </a:xfrm>
        </p:spPr>
        <p:txBody>
          <a:bodyPr>
            <a:normAutofit/>
          </a:bodyPr>
          <a:lstStyle/>
          <a:p>
            <a:pPr algn="ctr"/>
            <a:r>
              <a:rPr lang="fr-FR" sz="2800" dirty="0" smtClean="0"/>
              <a:t>Cibles et critères de réussite pour auto évaluation</a:t>
            </a:r>
            <a:endParaRPr lang="fr-FR" sz="2000" dirty="0"/>
          </a:p>
        </p:txBody>
      </p:sp>
      <p:sp>
        <p:nvSpPr>
          <p:cNvPr id="3" name="Espace réservé du contenu 2"/>
          <p:cNvSpPr>
            <a:spLocks noGrp="1"/>
          </p:cNvSpPr>
          <p:nvPr>
            <p:ph idx="1"/>
          </p:nvPr>
        </p:nvSpPr>
        <p:spPr>
          <a:xfrm>
            <a:off x="1141413" y="762631"/>
            <a:ext cx="9905998" cy="746386"/>
          </a:xfrm>
        </p:spPr>
        <p:txBody>
          <a:bodyPr>
            <a:normAutofit/>
          </a:bodyPr>
          <a:lstStyle/>
          <a:p>
            <a:pPr marL="0" indent="0" algn="ctr">
              <a:buNone/>
            </a:pPr>
            <a:r>
              <a:rPr lang="fr-FR" b="1" i="1" spc="300" dirty="0" smtClean="0">
                <a:solidFill>
                  <a:srgbClr val="FFC000"/>
                </a:solidFill>
              </a:rPr>
              <a:t>Exemple en mathématiques</a:t>
            </a:r>
            <a:endParaRPr lang="fr-FR" b="1" i="1" spc="300" dirty="0">
              <a:solidFill>
                <a:srgbClr val="FFC000"/>
              </a:solidFill>
            </a:endParaRPr>
          </a:p>
        </p:txBody>
      </p:sp>
      <p:sp>
        <p:nvSpPr>
          <p:cNvPr id="4" name="ZoneTexte 3"/>
          <p:cNvSpPr txBox="1"/>
          <p:nvPr/>
        </p:nvSpPr>
        <p:spPr>
          <a:xfrm>
            <a:off x="434544" y="1225689"/>
            <a:ext cx="10882859" cy="5632311"/>
          </a:xfrm>
          <a:prstGeom prst="rect">
            <a:avLst/>
          </a:prstGeom>
          <a:noFill/>
        </p:spPr>
        <p:txBody>
          <a:bodyPr wrap="square" rtlCol="0" anchor="ctr">
            <a:spAutoFit/>
          </a:bodyPr>
          <a:lstStyle/>
          <a:p>
            <a:pPr algn="just"/>
            <a:r>
              <a:rPr lang="fr-FR" sz="2400" dirty="0" smtClean="0"/>
              <a:t>1 </a:t>
            </a:r>
            <a:r>
              <a:rPr lang="mr-IN" sz="2400" dirty="0" smtClean="0"/>
              <a:t>–</a:t>
            </a:r>
            <a:r>
              <a:rPr lang="fr-FR" sz="2400" dirty="0" smtClean="0"/>
              <a:t> </a:t>
            </a:r>
            <a:r>
              <a:rPr lang="fr-FR" sz="2400" b="1" u="sng" dirty="0" smtClean="0"/>
              <a:t>Fondés sur des chiffres </a:t>
            </a:r>
            <a:r>
              <a:rPr lang="fr-FR" sz="2400" dirty="0" smtClean="0"/>
              <a:t>: ex</a:t>
            </a:r>
          </a:p>
          <a:p>
            <a:pPr marL="457200" indent="-457200" algn="just">
              <a:buFont typeface="Arial" charset="0"/>
              <a:buChar char="•"/>
            </a:pPr>
            <a:r>
              <a:rPr lang="fr-FR" sz="2400" dirty="0" smtClean="0"/>
              <a:t>N+1 :100 % des élèves de CP maîtrisent les doubles et moitiés en restitution et en situation problème (oral)</a:t>
            </a:r>
          </a:p>
          <a:p>
            <a:pPr marL="457200" indent="-457200" algn="just">
              <a:buFont typeface="Arial" charset="0"/>
              <a:buChar char="•"/>
            </a:pPr>
            <a:r>
              <a:rPr lang="fr-FR" sz="2400" dirty="0" smtClean="0"/>
              <a:t>80% maîtrisent les tables en CM1 et 100% en CM2</a:t>
            </a:r>
          </a:p>
          <a:p>
            <a:pPr marL="457200" indent="-457200" algn="just">
              <a:buFont typeface="Arial" charset="0"/>
              <a:buChar char="•"/>
            </a:pPr>
            <a:r>
              <a:rPr lang="fr-FR" sz="2400" dirty="0" smtClean="0"/>
              <a:t>50% (fin C2) sont capables de tirer parti d’une relance pour résoudre une situation problème. </a:t>
            </a:r>
          </a:p>
          <a:p>
            <a:pPr algn="just"/>
            <a:r>
              <a:rPr lang="fr-FR" sz="2400" dirty="0" smtClean="0"/>
              <a:t>2 </a:t>
            </a:r>
            <a:r>
              <a:rPr lang="mr-IN" sz="2400" dirty="0" smtClean="0"/>
              <a:t>–</a:t>
            </a:r>
            <a:r>
              <a:rPr lang="fr-FR" sz="2400" dirty="0" smtClean="0"/>
              <a:t> </a:t>
            </a:r>
            <a:r>
              <a:rPr lang="fr-FR" sz="2400" b="1" u="sng" dirty="0" smtClean="0"/>
              <a:t>Fondés sur des observations </a:t>
            </a:r>
            <a:r>
              <a:rPr lang="fr-FR" sz="2400" dirty="0" smtClean="0"/>
              <a:t>:</a:t>
            </a:r>
          </a:p>
          <a:p>
            <a:pPr marL="457200" indent="-457200" algn="just">
              <a:buFont typeface="Arial" charset="0"/>
              <a:buChar char="•"/>
            </a:pPr>
            <a:r>
              <a:rPr lang="fr-FR" sz="2400" dirty="0" smtClean="0"/>
              <a:t>Un premier palier de réussite sera atteint quand il n’y aura plus d’élève qui n’investissent pas la page blanche </a:t>
            </a:r>
            <a:r>
              <a:rPr lang="fr-FR" sz="2400" dirty="0" smtClean="0"/>
              <a:t>du cahier </a:t>
            </a:r>
            <a:r>
              <a:rPr lang="fr-FR" sz="2400" dirty="0" smtClean="0"/>
              <a:t>de recherche.</a:t>
            </a:r>
          </a:p>
          <a:p>
            <a:pPr marL="457200" indent="-457200" algn="just">
              <a:buFont typeface="Arial" charset="0"/>
              <a:buChar char="•"/>
            </a:pPr>
            <a:r>
              <a:rPr lang="fr-FR" sz="2400" dirty="0" smtClean="0"/>
              <a:t>Objectif atteint quand tous les élèves seront en capacité d’expliciter oralement leur démarche et prendre conscience d’une erreur.</a:t>
            </a:r>
          </a:p>
          <a:p>
            <a:pPr marL="457200" indent="-457200" algn="just">
              <a:buFont typeface="Arial" charset="0"/>
              <a:buChar char="•"/>
            </a:pPr>
            <a:endParaRPr lang="fr-FR" sz="2400" dirty="0"/>
          </a:p>
          <a:p>
            <a:pPr algn="just"/>
            <a:r>
              <a:rPr lang="fr-FR" sz="2400" dirty="0" smtClean="0"/>
              <a:t>3 -</a:t>
            </a:r>
            <a:r>
              <a:rPr lang="fr-FR" sz="2400" b="1" dirty="0" smtClean="0"/>
              <a:t>Concernant les items du socle </a:t>
            </a:r>
            <a:r>
              <a:rPr lang="fr-FR" sz="2400" dirty="0" smtClean="0"/>
              <a:t>(LSU) le suivi de cohorte conduira à une analyse collective et renforcera la réflexion sur la continuité.</a:t>
            </a:r>
          </a:p>
        </p:txBody>
      </p:sp>
    </p:spTree>
    <p:extLst>
      <p:ext uri="{BB962C8B-B14F-4D97-AF65-F5344CB8AC3E}">
        <p14:creationId xmlns:p14="http://schemas.microsoft.com/office/powerpoint/2010/main" val="1636967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19952" y="1981200"/>
            <a:ext cx="11286565" cy="4186517"/>
          </a:xfrm>
        </p:spPr>
        <p:txBody>
          <a:bodyPr>
            <a:normAutofit/>
          </a:bodyPr>
          <a:lstStyle/>
          <a:p>
            <a:pPr marL="0" indent="0" algn="just">
              <a:buNone/>
            </a:pPr>
            <a:r>
              <a:rPr lang="fr-FR" sz="2400" b="1" dirty="0">
                <a:effectLst/>
              </a:rPr>
              <a:t>L’analyse des carnets de suivi de GS </a:t>
            </a:r>
            <a:r>
              <a:rPr lang="fr-FR" sz="2400" b="1" dirty="0" smtClean="0">
                <a:effectLst/>
              </a:rPr>
              <a:t>montre </a:t>
            </a:r>
            <a:r>
              <a:rPr lang="fr-FR" sz="2400" b="1" dirty="0">
                <a:effectLst/>
              </a:rPr>
              <a:t>que dans le domaine : « </a:t>
            </a:r>
            <a:r>
              <a:rPr lang="fr-FR" sz="2400" b="1" i="1" dirty="0">
                <a:effectLst/>
              </a:rPr>
              <a:t>mobiliser le langage dans toutes ses dimensions</a:t>
            </a:r>
            <a:r>
              <a:rPr lang="fr-FR" sz="2400" b="1" dirty="0">
                <a:effectLst/>
              </a:rPr>
              <a:t> », en ce qui concerne l’écrit,  même si les élèves produisent des tracés avec des intentions, gèrent l’espace graphique, tiennent de façon adaptée l’instrument d’écriture, </a:t>
            </a:r>
            <a:r>
              <a:rPr lang="fr-FR" sz="2400" b="1" u="sng" dirty="0">
                <a:effectLst/>
              </a:rPr>
              <a:t>certains cependant tracent mal les lettres.</a:t>
            </a:r>
          </a:p>
          <a:p>
            <a:pPr marL="0" indent="0" algn="just">
              <a:buNone/>
            </a:pPr>
            <a:r>
              <a:rPr lang="fr-FR" sz="2400" b="1" dirty="0">
                <a:effectLst/>
              </a:rPr>
              <a:t> </a:t>
            </a:r>
          </a:p>
          <a:p>
            <a:pPr marL="0" indent="0" algn="just">
              <a:buNone/>
            </a:pPr>
            <a:r>
              <a:rPr lang="fr-FR" sz="2400" b="1" dirty="0">
                <a:effectLst/>
              </a:rPr>
              <a:t>Peu d’élèves s’exercent à des transcriptions de mots ou de phrases courtes, peu utilisent le nom des lettres pour encoder un mot, peu utilisent des mots connus mémorisés ou retrouvés dans les outils de classe, </a:t>
            </a:r>
            <a:r>
              <a:rPr lang="fr-FR" sz="2400" b="1" dirty="0" smtClean="0">
                <a:effectLst/>
              </a:rPr>
              <a:t>presque aucun </a:t>
            </a:r>
            <a:r>
              <a:rPr lang="fr-FR" sz="2400" b="1" dirty="0">
                <a:effectLst/>
              </a:rPr>
              <a:t>ne produit des écrits de manière autonome.</a:t>
            </a:r>
          </a:p>
        </p:txBody>
      </p:sp>
      <p:sp>
        <p:nvSpPr>
          <p:cNvPr id="4" name="Titre 1"/>
          <p:cNvSpPr txBox="1">
            <a:spLocks/>
          </p:cNvSpPr>
          <p:nvPr/>
        </p:nvSpPr>
        <p:spPr>
          <a:xfrm>
            <a:off x="704538" y="74957"/>
            <a:ext cx="10342873" cy="137534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4400" smtClean="0"/>
              <a:t>Exemple de problématique</a:t>
            </a:r>
            <a:endParaRPr lang="fr-FR" sz="3600" dirty="0"/>
          </a:p>
        </p:txBody>
      </p:sp>
      <p:sp>
        <p:nvSpPr>
          <p:cNvPr id="5" name="Espace réservé du contenu 2"/>
          <p:cNvSpPr txBox="1">
            <a:spLocks/>
          </p:cNvSpPr>
          <p:nvPr/>
        </p:nvSpPr>
        <p:spPr>
          <a:xfrm>
            <a:off x="403412" y="1077112"/>
            <a:ext cx="11403106" cy="746386"/>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lgn="ctr">
              <a:buNone/>
            </a:pPr>
            <a:r>
              <a:rPr lang="fr-FR" sz="2800" b="1" i="1" spc="300" dirty="0" smtClean="0">
                <a:solidFill>
                  <a:srgbClr val="FFC000"/>
                </a:solidFill>
              </a:rPr>
              <a:t>mobiliser </a:t>
            </a:r>
            <a:r>
              <a:rPr lang="fr-FR" sz="2800" b="1" i="1" spc="300" dirty="0">
                <a:solidFill>
                  <a:srgbClr val="FFC000"/>
                </a:solidFill>
              </a:rPr>
              <a:t>le langage dans toutes ses </a:t>
            </a:r>
            <a:r>
              <a:rPr lang="fr-FR" sz="2800" b="1" i="1" spc="300" dirty="0" smtClean="0">
                <a:solidFill>
                  <a:srgbClr val="FFC000"/>
                </a:solidFill>
              </a:rPr>
              <a:t>dimensions : </a:t>
            </a:r>
            <a:r>
              <a:rPr lang="fr-FR" sz="2800" b="1" i="1" spc="300" dirty="0">
                <a:solidFill>
                  <a:srgbClr val="FFC000"/>
                </a:solidFill>
              </a:rPr>
              <a:t>l’écrit</a:t>
            </a:r>
          </a:p>
        </p:txBody>
      </p:sp>
    </p:spTree>
    <p:extLst>
      <p:ext uri="{BB962C8B-B14F-4D97-AF65-F5344CB8AC3E}">
        <p14:creationId xmlns:p14="http://schemas.microsoft.com/office/powerpoint/2010/main" val="1054824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04538" y="74957"/>
            <a:ext cx="10342873" cy="1375348"/>
          </a:xfrm>
        </p:spPr>
        <p:txBody>
          <a:bodyPr>
            <a:normAutofit/>
          </a:bodyPr>
          <a:lstStyle/>
          <a:p>
            <a:pPr algn="ctr"/>
            <a:r>
              <a:rPr lang="fr-FR" sz="4400" dirty="0" smtClean="0"/>
              <a:t>Objectifs visés</a:t>
            </a:r>
            <a:endParaRPr lang="fr-FR" sz="3600" dirty="0"/>
          </a:p>
        </p:txBody>
      </p:sp>
      <p:sp>
        <p:nvSpPr>
          <p:cNvPr id="3" name="Espace réservé du contenu 2"/>
          <p:cNvSpPr>
            <a:spLocks noGrp="1"/>
          </p:cNvSpPr>
          <p:nvPr>
            <p:ph idx="1"/>
          </p:nvPr>
        </p:nvSpPr>
        <p:spPr>
          <a:xfrm>
            <a:off x="1141413" y="1187356"/>
            <a:ext cx="9905998" cy="746386"/>
          </a:xfrm>
        </p:spPr>
        <p:txBody>
          <a:bodyPr>
            <a:normAutofit/>
          </a:bodyPr>
          <a:lstStyle/>
          <a:p>
            <a:pPr marL="0" indent="0" algn="ctr">
              <a:buNone/>
            </a:pPr>
            <a:r>
              <a:rPr lang="fr-FR" b="1" i="1" spc="300" dirty="0">
                <a:solidFill>
                  <a:srgbClr val="FFC000"/>
                </a:solidFill>
              </a:rPr>
              <a:t>mobiliser le langage dans toutes ses dimensions : l’écrit</a:t>
            </a:r>
          </a:p>
        </p:txBody>
      </p:sp>
      <p:sp>
        <p:nvSpPr>
          <p:cNvPr id="4" name="ZoneTexte 3"/>
          <p:cNvSpPr txBox="1"/>
          <p:nvPr/>
        </p:nvSpPr>
        <p:spPr>
          <a:xfrm>
            <a:off x="569626" y="2154558"/>
            <a:ext cx="10658007" cy="3970318"/>
          </a:xfrm>
          <a:prstGeom prst="rect">
            <a:avLst/>
          </a:prstGeom>
          <a:noFill/>
        </p:spPr>
        <p:txBody>
          <a:bodyPr wrap="square" rtlCol="0" anchor="ctr">
            <a:spAutoFit/>
          </a:bodyPr>
          <a:lstStyle/>
          <a:p>
            <a:pPr algn="just"/>
            <a:r>
              <a:rPr lang="fr-FR" sz="3600" dirty="0" smtClean="0"/>
              <a:t>1- Renforcer </a:t>
            </a:r>
            <a:r>
              <a:rPr lang="fr-FR" sz="3600" dirty="0"/>
              <a:t>la découverte du principe alphabétique dans le cycle à travers l’écriture </a:t>
            </a:r>
            <a:r>
              <a:rPr lang="fr-FR" sz="3600" dirty="0" smtClean="0"/>
              <a:t>et permettre </a:t>
            </a:r>
            <a:r>
              <a:rPr lang="fr-FR" sz="3600" dirty="0"/>
              <a:t>à tous les élèves d’acquérir le tracé des lettres. </a:t>
            </a:r>
            <a:endParaRPr lang="fr-FR" sz="3600" dirty="0" smtClean="0"/>
          </a:p>
          <a:p>
            <a:pPr algn="just"/>
            <a:endParaRPr lang="fr-FR" sz="3600" dirty="0"/>
          </a:p>
          <a:p>
            <a:pPr algn="just"/>
            <a:r>
              <a:rPr lang="fr-FR" sz="3600" dirty="0" smtClean="0"/>
              <a:t>2- 	Amener </a:t>
            </a:r>
            <a:r>
              <a:rPr lang="fr-FR" sz="3600" dirty="0"/>
              <a:t>tous les élèves à produire des écrits dans tous les domaines d’apprentissage. </a:t>
            </a:r>
          </a:p>
        </p:txBody>
      </p:sp>
    </p:spTree>
    <p:extLst>
      <p:ext uri="{BB962C8B-B14F-4D97-AF65-F5344CB8AC3E}">
        <p14:creationId xmlns:p14="http://schemas.microsoft.com/office/powerpoint/2010/main" val="1274128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04538" y="74957"/>
            <a:ext cx="10342873" cy="1375348"/>
          </a:xfrm>
        </p:spPr>
        <p:txBody>
          <a:bodyPr>
            <a:normAutofit fontScale="90000"/>
          </a:bodyPr>
          <a:lstStyle/>
          <a:p>
            <a:pPr algn="ctr"/>
            <a:r>
              <a:rPr lang="fr-FR" sz="4400" dirty="0" smtClean="0"/>
              <a:t>Modalités 1 </a:t>
            </a:r>
            <a:r>
              <a:rPr lang="fr-FR" sz="4400" dirty="0" smtClean="0"/>
              <a:t>d’action pour la classe</a:t>
            </a:r>
            <a:endParaRPr lang="fr-FR" sz="3600" dirty="0"/>
          </a:p>
        </p:txBody>
      </p:sp>
      <p:sp>
        <p:nvSpPr>
          <p:cNvPr id="3" name="Espace réservé du contenu 2"/>
          <p:cNvSpPr>
            <a:spLocks noGrp="1"/>
          </p:cNvSpPr>
          <p:nvPr>
            <p:ph idx="1"/>
          </p:nvPr>
        </p:nvSpPr>
        <p:spPr>
          <a:xfrm>
            <a:off x="1141413" y="1187356"/>
            <a:ext cx="9905998" cy="746386"/>
          </a:xfrm>
        </p:spPr>
        <p:txBody>
          <a:bodyPr>
            <a:normAutofit/>
          </a:bodyPr>
          <a:lstStyle/>
          <a:p>
            <a:pPr marL="0" indent="0" algn="ctr">
              <a:buNone/>
            </a:pPr>
            <a:r>
              <a:rPr lang="fr-FR" b="1" i="1" spc="300" dirty="0">
                <a:solidFill>
                  <a:srgbClr val="FFC000"/>
                </a:solidFill>
              </a:rPr>
              <a:t>mobiliser le langage dans toutes ses dimensions : l’écrit</a:t>
            </a:r>
          </a:p>
        </p:txBody>
      </p:sp>
      <p:sp>
        <p:nvSpPr>
          <p:cNvPr id="4" name="ZoneTexte 3"/>
          <p:cNvSpPr txBox="1"/>
          <p:nvPr/>
        </p:nvSpPr>
        <p:spPr>
          <a:xfrm>
            <a:off x="569626" y="1783634"/>
            <a:ext cx="10477785" cy="4832092"/>
          </a:xfrm>
          <a:prstGeom prst="rect">
            <a:avLst/>
          </a:prstGeom>
          <a:noFill/>
        </p:spPr>
        <p:txBody>
          <a:bodyPr wrap="square" rtlCol="0" anchor="ctr">
            <a:spAutoFit/>
          </a:bodyPr>
          <a:lstStyle/>
          <a:p>
            <a:pPr lvl="0"/>
            <a:r>
              <a:rPr lang="fr-FR" sz="2800" dirty="0"/>
              <a:t>Programmation à construire sur le cycle des activités graphiques vers l’écriture cursive, renforcer les activités de copie de mots ou de courtes phrases, travail sur les interlignes, sur les ligatures. </a:t>
            </a:r>
          </a:p>
          <a:p>
            <a:r>
              <a:rPr lang="fr-FR" sz="2800" dirty="0"/>
              <a:t> </a:t>
            </a:r>
          </a:p>
          <a:p>
            <a:pPr lvl="0"/>
            <a:r>
              <a:rPr lang="fr-FR" sz="2800" dirty="0"/>
              <a:t>Les  enfants sont mis en situation de contribuer à l’écriture de textes, les activités fournissant des occasions naturelles de laisser des traces de ce qui a été fait, observé ou appris.</a:t>
            </a:r>
          </a:p>
          <a:p>
            <a:r>
              <a:rPr lang="fr-FR" sz="2800" dirty="0"/>
              <a:t> </a:t>
            </a:r>
          </a:p>
          <a:p>
            <a:pPr lvl="0"/>
            <a:r>
              <a:rPr lang="fr-FR" sz="2800" dirty="0"/>
              <a:t>A partir d’outils produits, construire la progression du graphisme à </a:t>
            </a:r>
            <a:r>
              <a:rPr lang="fr-FR" sz="2800" dirty="0" smtClean="0"/>
              <a:t>l’écriture.</a:t>
            </a:r>
            <a:endParaRPr lang="fr-FR" sz="2800" dirty="0"/>
          </a:p>
        </p:txBody>
      </p:sp>
    </p:spTree>
    <p:extLst>
      <p:ext uri="{BB962C8B-B14F-4D97-AF65-F5344CB8AC3E}">
        <p14:creationId xmlns:p14="http://schemas.microsoft.com/office/powerpoint/2010/main" val="2651402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04538" y="74957"/>
            <a:ext cx="10342873" cy="1375348"/>
          </a:xfrm>
        </p:spPr>
        <p:txBody>
          <a:bodyPr>
            <a:normAutofit fontScale="90000"/>
          </a:bodyPr>
          <a:lstStyle/>
          <a:p>
            <a:pPr algn="ctr"/>
            <a:r>
              <a:rPr lang="fr-FR" sz="4400" dirty="0"/>
              <a:t>Modalités 2 </a:t>
            </a:r>
            <a:r>
              <a:rPr lang="fr-FR" sz="4400" dirty="0" smtClean="0"/>
              <a:t>d’action pour la </a:t>
            </a:r>
            <a:r>
              <a:rPr lang="fr-FR" sz="4400" dirty="0" smtClean="0"/>
              <a:t>classe</a:t>
            </a:r>
            <a:endParaRPr lang="fr-FR" sz="3600" dirty="0"/>
          </a:p>
        </p:txBody>
      </p:sp>
      <p:sp>
        <p:nvSpPr>
          <p:cNvPr id="3" name="Espace réservé du contenu 2"/>
          <p:cNvSpPr>
            <a:spLocks noGrp="1"/>
          </p:cNvSpPr>
          <p:nvPr>
            <p:ph idx="1"/>
          </p:nvPr>
        </p:nvSpPr>
        <p:spPr>
          <a:xfrm>
            <a:off x="1141413" y="1187356"/>
            <a:ext cx="9905998" cy="746386"/>
          </a:xfrm>
        </p:spPr>
        <p:txBody>
          <a:bodyPr>
            <a:normAutofit/>
          </a:bodyPr>
          <a:lstStyle/>
          <a:p>
            <a:pPr marL="0" indent="0" algn="ctr">
              <a:buNone/>
            </a:pPr>
            <a:r>
              <a:rPr lang="fr-FR" b="1" i="1" spc="300" dirty="0">
                <a:solidFill>
                  <a:srgbClr val="FFC000"/>
                </a:solidFill>
              </a:rPr>
              <a:t>mobiliser le langage dans toutes ses dimensions : l’écrit</a:t>
            </a:r>
          </a:p>
        </p:txBody>
      </p:sp>
      <p:sp>
        <p:nvSpPr>
          <p:cNvPr id="4" name="ZoneTexte 3"/>
          <p:cNvSpPr txBox="1"/>
          <p:nvPr/>
        </p:nvSpPr>
        <p:spPr>
          <a:xfrm>
            <a:off x="569626" y="2214521"/>
            <a:ext cx="10477785" cy="3970318"/>
          </a:xfrm>
          <a:prstGeom prst="rect">
            <a:avLst/>
          </a:prstGeom>
          <a:noFill/>
        </p:spPr>
        <p:txBody>
          <a:bodyPr wrap="square" rtlCol="0" anchor="ctr">
            <a:spAutoFit/>
          </a:bodyPr>
          <a:lstStyle/>
          <a:p>
            <a:pPr lvl="0" algn="just"/>
            <a:r>
              <a:rPr lang="fr-FR" sz="3600" dirty="0"/>
              <a:t>Mise en </a:t>
            </a:r>
            <a:r>
              <a:rPr lang="fr-FR" sz="3600" dirty="0"/>
              <a:t>œuvre, dans chaque </a:t>
            </a:r>
            <a:r>
              <a:rPr lang="fr-FR" sz="3600" dirty="0" smtClean="0"/>
              <a:t>classe, </a:t>
            </a:r>
            <a:r>
              <a:rPr lang="fr-FR" sz="3600" dirty="0"/>
              <a:t>de projets </a:t>
            </a:r>
            <a:r>
              <a:rPr lang="fr-FR" sz="3600" dirty="0" smtClean="0"/>
              <a:t>qui </a:t>
            </a:r>
            <a:r>
              <a:rPr lang="fr-FR" sz="3600" dirty="0"/>
              <a:t>mobilisent les activités de dictée à l’adulte (correspondance, invitation aux spectacles de classe, création de livres, favoriser l’outil </a:t>
            </a:r>
            <a:r>
              <a:rPr lang="fr-FR" sz="3600" dirty="0" smtClean="0"/>
              <a:t>numérique, </a:t>
            </a:r>
            <a:r>
              <a:rPr lang="fr-FR" sz="3600" dirty="0"/>
              <a:t>compte-rendu  systématique dans le domaine Explorer le monde </a:t>
            </a:r>
            <a:r>
              <a:rPr lang="fr-FR" sz="3600" dirty="0" smtClean="0"/>
              <a:t>…) (CF : documents d’aide)</a:t>
            </a:r>
            <a:endParaRPr lang="fr-FR" sz="3600" dirty="0"/>
          </a:p>
        </p:txBody>
      </p:sp>
    </p:spTree>
    <p:extLst>
      <p:ext uri="{BB962C8B-B14F-4D97-AF65-F5344CB8AC3E}">
        <p14:creationId xmlns:p14="http://schemas.microsoft.com/office/powerpoint/2010/main" val="4045232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869576"/>
            <a:ext cx="9905998" cy="1645024"/>
          </a:xfrm>
        </p:spPr>
        <p:txBody>
          <a:bodyPr/>
          <a:lstStyle/>
          <a:p>
            <a:pPr algn="ctr"/>
            <a:r>
              <a:rPr lang="fr-FR" dirty="0" smtClean="0"/>
              <a:t>ENJEUX</a:t>
            </a:r>
            <a:endParaRPr lang="fr-FR" dirty="0"/>
          </a:p>
        </p:txBody>
      </p:sp>
      <p:sp>
        <p:nvSpPr>
          <p:cNvPr id="3" name="Espace réservé du contenu 2"/>
          <p:cNvSpPr>
            <a:spLocks noGrp="1"/>
          </p:cNvSpPr>
          <p:nvPr>
            <p:ph idx="1"/>
          </p:nvPr>
        </p:nvSpPr>
        <p:spPr>
          <a:xfrm>
            <a:off x="1141413" y="5741233"/>
            <a:ext cx="9905998" cy="784485"/>
          </a:xfrm>
        </p:spPr>
        <p:txBody>
          <a:bodyPr/>
          <a:lstStyle/>
          <a:p>
            <a:pPr marL="0" indent="0">
              <a:buNone/>
            </a:pPr>
            <a:r>
              <a:rPr lang="fr-FR" dirty="0" smtClean="0"/>
              <a:t>REF : CIRCULAIRE DSDEN DU 07 NOVEMBRE 2016</a:t>
            </a:r>
            <a:endParaRPr lang="fr-FR" dirty="0"/>
          </a:p>
        </p:txBody>
      </p:sp>
      <p:sp>
        <p:nvSpPr>
          <p:cNvPr id="4" name="ZoneTexte 3"/>
          <p:cNvSpPr txBox="1"/>
          <p:nvPr/>
        </p:nvSpPr>
        <p:spPr>
          <a:xfrm>
            <a:off x="1319134" y="2083633"/>
            <a:ext cx="9503764" cy="3693319"/>
          </a:xfrm>
          <a:prstGeom prst="rect">
            <a:avLst/>
          </a:prstGeom>
          <a:noFill/>
        </p:spPr>
        <p:txBody>
          <a:bodyPr wrap="square" rtlCol="0">
            <a:spAutoFit/>
          </a:bodyPr>
          <a:lstStyle/>
          <a:p>
            <a:r>
              <a:rPr lang="fr-FR" dirty="0" smtClean="0"/>
              <a:t>« Traduire concrètement les priorités nationales de la refondation de l’Ecole de la République »</a:t>
            </a:r>
          </a:p>
          <a:p>
            <a:endParaRPr lang="fr-FR" dirty="0"/>
          </a:p>
          <a:p>
            <a:r>
              <a:rPr lang="fr-FR" dirty="0" smtClean="0"/>
              <a:t>« Levier pour améliorer la performance scolaire et faire en sorte que les compétences du socle soient acquises par l’ensemble des </a:t>
            </a:r>
            <a:r>
              <a:rPr lang="fr-FR" dirty="0" smtClean="0"/>
              <a:t>élèves ».</a:t>
            </a:r>
            <a:r>
              <a:rPr lang="fr-FR" dirty="0" smtClean="0"/>
              <a:t> </a:t>
            </a:r>
          </a:p>
          <a:p>
            <a:endParaRPr lang="fr-FR" dirty="0"/>
          </a:p>
          <a:p>
            <a:r>
              <a:rPr lang="fr-FR" dirty="0" smtClean="0"/>
              <a:t>« Il contribue à favoriser l’évolution des pratiques et la mise en réflexion des équipes sur des choix précis</a:t>
            </a:r>
            <a:r>
              <a:rPr lang="mr-IN" dirty="0" smtClean="0"/>
              <a:t>…</a:t>
            </a:r>
            <a:r>
              <a:rPr lang="fr-FR" dirty="0" smtClean="0"/>
              <a:t> </a:t>
            </a:r>
            <a:r>
              <a:rPr lang="fr-FR" dirty="0" smtClean="0"/>
              <a:t>».</a:t>
            </a:r>
            <a:endParaRPr lang="fr-FR" dirty="0" smtClean="0"/>
          </a:p>
          <a:p>
            <a:endParaRPr lang="fr-FR" dirty="0"/>
          </a:p>
          <a:p>
            <a:r>
              <a:rPr lang="fr-FR" dirty="0" smtClean="0"/>
              <a:t>« Centré sur l’élève, il définit les besoins essentiels à la réussite </a:t>
            </a:r>
            <a:r>
              <a:rPr lang="fr-FR" dirty="0" smtClean="0"/>
              <a:t>de </a:t>
            </a:r>
            <a:r>
              <a:rPr lang="fr-FR" dirty="0" smtClean="0"/>
              <a:t>chacun autour de priorités-phares et levier pour l’ensemble des apprentissages. »</a:t>
            </a:r>
          </a:p>
          <a:p>
            <a:endParaRPr lang="fr-FR" dirty="0"/>
          </a:p>
          <a:p>
            <a:r>
              <a:rPr lang="fr-FR" dirty="0" smtClean="0"/>
              <a:t>« Cette approche suppose d’observer les effets pour les ajuster au fil du temps ».</a:t>
            </a:r>
            <a:endParaRPr lang="fr-FR" dirty="0"/>
          </a:p>
        </p:txBody>
      </p:sp>
      <p:sp>
        <p:nvSpPr>
          <p:cNvPr id="5" name="ZoneTexte 4"/>
          <p:cNvSpPr txBox="1"/>
          <p:nvPr/>
        </p:nvSpPr>
        <p:spPr>
          <a:xfrm>
            <a:off x="627530" y="407911"/>
            <a:ext cx="2927404" cy="923330"/>
          </a:xfrm>
          <a:prstGeom prst="rect">
            <a:avLst/>
          </a:prstGeom>
          <a:noFill/>
        </p:spPr>
        <p:txBody>
          <a:bodyPr wrap="none" rtlCol="0">
            <a:spAutoFit/>
          </a:bodyPr>
          <a:lstStyle/>
          <a:p>
            <a:r>
              <a:rPr lang="fr-FR" sz="5400" dirty="0" smtClean="0"/>
              <a:t>PARTIE 1</a:t>
            </a:r>
            <a:endParaRPr lang="fr-FR" sz="5400" dirty="0"/>
          </a:p>
        </p:txBody>
      </p:sp>
    </p:spTree>
    <p:extLst>
      <p:ext uri="{BB962C8B-B14F-4D97-AF65-F5344CB8AC3E}">
        <p14:creationId xmlns:p14="http://schemas.microsoft.com/office/powerpoint/2010/main" val="1444729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04538" y="74957"/>
            <a:ext cx="10342873" cy="1375348"/>
          </a:xfrm>
        </p:spPr>
        <p:txBody>
          <a:bodyPr>
            <a:normAutofit/>
          </a:bodyPr>
          <a:lstStyle/>
          <a:p>
            <a:pPr algn="ctr"/>
            <a:r>
              <a:rPr lang="fr-FR" sz="2800" dirty="0" smtClean="0"/>
              <a:t>Cibles et critères de réussite pour auto évaluation</a:t>
            </a:r>
            <a:endParaRPr lang="fr-FR" sz="2000" dirty="0"/>
          </a:p>
        </p:txBody>
      </p:sp>
      <p:sp>
        <p:nvSpPr>
          <p:cNvPr id="3" name="Espace réservé du contenu 2"/>
          <p:cNvSpPr>
            <a:spLocks noGrp="1"/>
          </p:cNvSpPr>
          <p:nvPr>
            <p:ph idx="1"/>
          </p:nvPr>
        </p:nvSpPr>
        <p:spPr>
          <a:xfrm>
            <a:off x="1141413" y="762631"/>
            <a:ext cx="9905998" cy="746386"/>
          </a:xfrm>
        </p:spPr>
        <p:txBody>
          <a:bodyPr>
            <a:normAutofit/>
          </a:bodyPr>
          <a:lstStyle/>
          <a:p>
            <a:pPr marL="0" indent="0" algn="ctr">
              <a:buNone/>
            </a:pPr>
            <a:r>
              <a:rPr lang="fr-FR" b="1" i="1" spc="300" dirty="0">
                <a:solidFill>
                  <a:srgbClr val="FFC000"/>
                </a:solidFill>
              </a:rPr>
              <a:t>mobiliser le langage dans toutes ses dimensions : l’écrit</a:t>
            </a:r>
          </a:p>
        </p:txBody>
      </p:sp>
      <p:sp>
        <p:nvSpPr>
          <p:cNvPr id="4" name="ZoneTexte 3"/>
          <p:cNvSpPr txBox="1"/>
          <p:nvPr/>
        </p:nvSpPr>
        <p:spPr>
          <a:xfrm>
            <a:off x="434544" y="2518351"/>
            <a:ext cx="10882859" cy="3046988"/>
          </a:xfrm>
          <a:prstGeom prst="rect">
            <a:avLst/>
          </a:prstGeom>
          <a:noFill/>
        </p:spPr>
        <p:txBody>
          <a:bodyPr wrap="square" rtlCol="0" anchor="ctr">
            <a:spAutoFit/>
          </a:bodyPr>
          <a:lstStyle/>
          <a:p>
            <a:pPr marL="342900" indent="-342900" algn="just">
              <a:buFont typeface="Arial" panose="020B0604020202020204" pitchFamily="34" charset="0"/>
              <a:buChar char="•"/>
            </a:pPr>
            <a:r>
              <a:rPr lang="fr-FR" sz="2400" dirty="0" smtClean="0"/>
              <a:t>Participation </a:t>
            </a:r>
            <a:r>
              <a:rPr lang="fr-FR" sz="2400" dirty="0"/>
              <a:t>à </a:t>
            </a:r>
            <a:r>
              <a:rPr lang="fr-FR" sz="2400" dirty="0" smtClean="0"/>
              <a:t>l’activité</a:t>
            </a:r>
          </a:p>
          <a:p>
            <a:pPr marL="342900" indent="-342900" algn="just">
              <a:buFont typeface="Arial" panose="020B0604020202020204" pitchFamily="34" charset="0"/>
              <a:buChar char="•"/>
            </a:pPr>
            <a:r>
              <a:rPr lang="fr-FR" sz="2400" dirty="0" err="1" smtClean="0"/>
              <a:t>lCapacité</a:t>
            </a:r>
            <a:r>
              <a:rPr lang="fr-FR" sz="2400" dirty="0" smtClean="0"/>
              <a:t> </a:t>
            </a:r>
            <a:r>
              <a:rPr lang="fr-FR" sz="2400" dirty="0"/>
              <a:t>à reformuler des irrégularités, des répétitions, des manques... dans le </a:t>
            </a:r>
            <a:r>
              <a:rPr lang="fr-FR" sz="2400" dirty="0" smtClean="0"/>
              <a:t>récit</a:t>
            </a:r>
          </a:p>
          <a:p>
            <a:pPr marL="342900" indent="-342900" algn="just">
              <a:buFont typeface="Arial" panose="020B0604020202020204" pitchFamily="34" charset="0"/>
              <a:buChar char="•"/>
            </a:pPr>
            <a:r>
              <a:rPr lang="fr-FR" sz="2400" dirty="0" smtClean="0"/>
              <a:t>Capacité </a:t>
            </a:r>
            <a:r>
              <a:rPr lang="fr-FR" sz="2400" dirty="0"/>
              <a:t>à opérer des pauses dans son énoncé ou à ralentir son rythme d’énonciation pour laisser à l’adulte le temps </a:t>
            </a:r>
            <a:r>
              <a:rPr lang="fr-FR" sz="2400" dirty="0" smtClean="0"/>
              <a:t>d’écrire</a:t>
            </a:r>
          </a:p>
          <a:p>
            <a:pPr marL="342900" indent="-342900" algn="just">
              <a:buFont typeface="Arial" panose="020B0604020202020204" pitchFamily="34" charset="0"/>
              <a:buChar char="•"/>
            </a:pPr>
            <a:r>
              <a:rPr lang="fr-FR" sz="2400" dirty="0" smtClean="0"/>
              <a:t>Capacité </a:t>
            </a:r>
            <a:r>
              <a:rPr lang="fr-FR" sz="2400" dirty="0"/>
              <a:t>à identifier différents types d’écrits (ex : la lettre)</a:t>
            </a:r>
            <a:br>
              <a:rPr lang="fr-FR" sz="2400" dirty="0"/>
            </a:br>
            <a:r>
              <a:rPr lang="fr-FR" sz="2400" dirty="0"/>
              <a:t>savoir utiliser des termes liés à l’activité d’écrire (ex : un stylo, une enveloppe...) / au texte écrit (ex : la signature, un espace...).</a:t>
            </a:r>
          </a:p>
        </p:txBody>
      </p:sp>
    </p:spTree>
    <p:extLst>
      <p:ext uri="{BB962C8B-B14F-4D97-AF65-F5344CB8AC3E}">
        <p14:creationId xmlns:p14="http://schemas.microsoft.com/office/powerpoint/2010/main" val="40018628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60986" y="865094"/>
            <a:ext cx="6290589" cy="4557182"/>
          </a:xfrm>
        </p:spPr>
      </p:pic>
      <p:sp>
        <p:nvSpPr>
          <p:cNvPr id="5" name="ZoneTexte 4"/>
          <p:cNvSpPr txBox="1"/>
          <p:nvPr/>
        </p:nvSpPr>
        <p:spPr>
          <a:xfrm>
            <a:off x="6122894" y="6203576"/>
            <a:ext cx="899605" cy="369332"/>
          </a:xfrm>
          <a:prstGeom prst="rect">
            <a:avLst/>
          </a:prstGeom>
          <a:noFill/>
        </p:spPr>
        <p:txBody>
          <a:bodyPr wrap="none" rtlCol="0">
            <a:spAutoFit/>
          </a:bodyPr>
          <a:lstStyle/>
          <a:p>
            <a:r>
              <a:rPr lang="fr-FR" dirty="0" smtClean="0"/>
              <a:t>MERCI</a:t>
            </a:r>
            <a:endParaRPr lang="fr-FR" dirty="0"/>
          </a:p>
        </p:txBody>
      </p:sp>
    </p:spTree>
    <p:extLst>
      <p:ext uri="{BB962C8B-B14F-4D97-AF65-F5344CB8AC3E}">
        <p14:creationId xmlns:p14="http://schemas.microsoft.com/office/powerpoint/2010/main" val="3552082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5400" dirty="0" smtClean="0"/>
              <a:t>POUR DEMARRER</a:t>
            </a:r>
            <a:endParaRPr lang="fr-FR" sz="5400" dirty="0"/>
          </a:p>
        </p:txBody>
      </p:sp>
      <p:sp>
        <p:nvSpPr>
          <p:cNvPr id="3" name="Espace réservé du contenu 2"/>
          <p:cNvSpPr>
            <a:spLocks noGrp="1"/>
          </p:cNvSpPr>
          <p:nvPr>
            <p:ph idx="1"/>
          </p:nvPr>
        </p:nvSpPr>
        <p:spPr>
          <a:xfrm>
            <a:off x="764498" y="1963711"/>
            <a:ext cx="10598046" cy="3827489"/>
          </a:xfrm>
        </p:spPr>
        <p:txBody>
          <a:bodyPr>
            <a:noAutofit/>
          </a:bodyPr>
          <a:lstStyle/>
          <a:p>
            <a:r>
              <a:rPr lang="fr-FR" sz="4400" dirty="0" smtClean="0"/>
              <a:t>3 OUTILS :</a:t>
            </a:r>
          </a:p>
          <a:p>
            <a:r>
              <a:rPr lang="fr-FR" sz="4400" dirty="0" smtClean="0"/>
              <a:t>UN GUIDE</a:t>
            </a:r>
          </a:p>
          <a:p>
            <a:r>
              <a:rPr lang="fr-FR" sz="4400" dirty="0" smtClean="0"/>
              <a:t>UNE MATRICE DU PROJET</a:t>
            </a:r>
          </a:p>
          <a:p>
            <a:r>
              <a:rPr lang="fr-FR" sz="4400" dirty="0" smtClean="0"/>
              <a:t>UN RADAR D’AUTO POSITIONNEMENT</a:t>
            </a:r>
            <a:endParaRPr lang="fr-FR" sz="4400" dirty="0"/>
          </a:p>
        </p:txBody>
      </p:sp>
    </p:spTree>
    <p:extLst>
      <p:ext uri="{BB962C8B-B14F-4D97-AF65-F5344CB8AC3E}">
        <p14:creationId xmlns:p14="http://schemas.microsoft.com/office/powerpoint/2010/main" val="627586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5400" dirty="0" smtClean="0"/>
              <a:t>A- LE DIAGNOSTIC</a:t>
            </a:r>
            <a:endParaRPr lang="fr-FR" sz="5400" dirty="0"/>
          </a:p>
        </p:txBody>
      </p:sp>
      <p:sp>
        <p:nvSpPr>
          <p:cNvPr id="3" name="Espace réservé du contenu 2"/>
          <p:cNvSpPr>
            <a:spLocks noGrp="1"/>
          </p:cNvSpPr>
          <p:nvPr>
            <p:ph idx="1"/>
          </p:nvPr>
        </p:nvSpPr>
        <p:spPr>
          <a:xfrm>
            <a:off x="1141413" y="2221666"/>
            <a:ext cx="9905998" cy="585867"/>
          </a:xfrm>
        </p:spPr>
        <p:txBody>
          <a:bodyPr/>
          <a:lstStyle/>
          <a:p>
            <a:pPr marL="0" indent="0" algn="ctr">
              <a:buNone/>
            </a:pPr>
            <a:r>
              <a:rPr lang="fr-FR" b="1" i="1" spc="300" smtClean="0">
                <a:solidFill>
                  <a:srgbClr val="FFC000"/>
                </a:solidFill>
              </a:rPr>
              <a:t>OBJECTIVER LES BESOINS</a:t>
            </a:r>
            <a:endParaRPr lang="fr-FR" b="1" i="1" spc="300">
              <a:solidFill>
                <a:srgbClr val="FFC000"/>
              </a:solidFill>
            </a:endParaRPr>
          </a:p>
        </p:txBody>
      </p:sp>
      <p:sp>
        <p:nvSpPr>
          <p:cNvPr id="4" name="ZoneTexte 3"/>
          <p:cNvSpPr txBox="1"/>
          <p:nvPr/>
        </p:nvSpPr>
        <p:spPr>
          <a:xfrm>
            <a:off x="569626" y="3132944"/>
            <a:ext cx="10882859" cy="2677656"/>
          </a:xfrm>
          <a:prstGeom prst="rect">
            <a:avLst/>
          </a:prstGeom>
          <a:noFill/>
        </p:spPr>
        <p:txBody>
          <a:bodyPr wrap="square" rtlCol="0">
            <a:spAutoFit/>
          </a:bodyPr>
          <a:lstStyle/>
          <a:p>
            <a:r>
              <a:rPr lang="fr-FR" sz="2800" dirty="0" smtClean="0"/>
              <a:t>A 1 </a:t>
            </a:r>
            <a:r>
              <a:rPr lang="mr-IN" sz="2800" dirty="0" smtClean="0"/>
              <a:t>–</a:t>
            </a:r>
            <a:r>
              <a:rPr lang="fr-FR" sz="2800" dirty="0" smtClean="0"/>
              <a:t> ANALYSE RÉFLEXIVE DE LA PROFESSIONNALITÉ DES PROFESSEURS DES ECOLES</a:t>
            </a:r>
          </a:p>
          <a:p>
            <a:endParaRPr lang="fr-FR" sz="2800" dirty="0"/>
          </a:p>
          <a:p>
            <a:pPr marL="285750" indent="-285750">
              <a:buFont typeface="Arial" charset="0"/>
              <a:buChar char="•"/>
            </a:pPr>
            <a:r>
              <a:rPr lang="fr-FR" sz="2800" dirty="0" smtClean="0"/>
              <a:t>LE RADAR D’AUTO POSITIONNEMENT</a:t>
            </a:r>
          </a:p>
          <a:p>
            <a:pPr marL="285750" indent="-285750">
              <a:buFont typeface="Arial" charset="0"/>
              <a:buChar char="•"/>
            </a:pPr>
            <a:endParaRPr lang="fr-FR" sz="2800" dirty="0"/>
          </a:p>
          <a:p>
            <a:r>
              <a:rPr lang="fr-FR" sz="2800" dirty="0" smtClean="0"/>
              <a:t>A 2 </a:t>
            </a:r>
            <a:r>
              <a:rPr lang="mr-IN" sz="2800" dirty="0" smtClean="0"/>
              <a:t>–</a:t>
            </a:r>
            <a:r>
              <a:rPr lang="fr-FR" sz="2800" dirty="0" smtClean="0"/>
              <a:t> </a:t>
            </a:r>
            <a:r>
              <a:rPr lang="fr-FR" sz="2800" dirty="0" smtClean="0"/>
              <a:t>PRIORISATION DES </a:t>
            </a:r>
            <a:r>
              <a:rPr lang="fr-FR" sz="2800" dirty="0" smtClean="0"/>
              <a:t>BESOINS EN TERME D’APPRENTISSAGES</a:t>
            </a:r>
            <a:endParaRPr lang="fr-FR" sz="2800" dirty="0"/>
          </a:p>
        </p:txBody>
      </p:sp>
    </p:spTree>
    <p:extLst>
      <p:ext uri="{BB962C8B-B14F-4D97-AF65-F5344CB8AC3E}">
        <p14:creationId xmlns:p14="http://schemas.microsoft.com/office/powerpoint/2010/main" val="2104968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5400" dirty="0"/>
              <a:t>B</a:t>
            </a:r>
            <a:r>
              <a:rPr lang="fr-FR" sz="5400" dirty="0" smtClean="0"/>
              <a:t>- </a:t>
            </a:r>
            <a:r>
              <a:rPr lang="fr-FR" sz="4800" dirty="0" smtClean="0"/>
              <a:t>PROBLEMATIQUE</a:t>
            </a:r>
            <a:endParaRPr lang="fr-FR" sz="4800" dirty="0"/>
          </a:p>
        </p:txBody>
      </p:sp>
      <p:sp>
        <p:nvSpPr>
          <p:cNvPr id="3" name="Espace réservé du contenu 2"/>
          <p:cNvSpPr>
            <a:spLocks noGrp="1"/>
          </p:cNvSpPr>
          <p:nvPr>
            <p:ph idx="1"/>
          </p:nvPr>
        </p:nvSpPr>
        <p:spPr>
          <a:xfrm>
            <a:off x="1141413" y="2221666"/>
            <a:ext cx="9905998" cy="585867"/>
          </a:xfrm>
        </p:spPr>
        <p:txBody>
          <a:bodyPr/>
          <a:lstStyle/>
          <a:p>
            <a:pPr marL="0" indent="0" algn="ctr">
              <a:buNone/>
            </a:pPr>
            <a:r>
              <a:rPr lang="fr-FR" b="1" i="1" spc="300" dirty="0" smtClean="0">
                <a:solidFill>
                  <a:srgbClr val="FFC000"/>
                </a:solidFill>
              </a:rPr>
              <a:t>CIBLER </a:t>
            </a:r>
            <a:r>
              <a:rPr lang="mr-IN" b="1" i="1" spc="300" dirty="0" smtClean="0">
                <a:solidFill>
                  <a:srgbClr val="FFC000"/>
                </a:solidFill>
              </a:rPr>
              <a:t>–</a:t>
            </a:r>
            <a:r>
              <a:rPr lang="fr-FR" b="1" i="1" spc="300" dirty="0" smtClean="0">
                <a:solidFill>
                  <a:srgbClr val="FFC000"/>
                </a:solidFill>
              </a:rPr>
              <a:t> DÉFINIR </a:t>
            </a:r>
            <a:r>
              <a:rPr lang="mr-IN" b="1" i="1" spc="300" dirty="0" smtClean="0">
                <a:solidFill>
                  <a:srgbClr val="FFC000"/>
                </a:solidFill>
              </a:rPr>
              <a:t>–</a:t>
            </a:r>
            <a:r>
              <a:rPr lang="fr-FR" b="1" i="1" spc="300" dirty="0" smtClean="0">
                <a:solidFill>
                  <a:srgbClr val="FFC000"/>
                </a:solidFill>
              </a:rPr>
              <a:t> HIERARCHISER LES BESOINS</a:t>
            </a:r>
            <a:endParaRPr lang="fr-FR" b="1" i="1" spc="300" dirty="0">
              <a:solidFill>
                <a:srgbClr val="FFC000"/>
              </a:solidFill>
            </a:endParaRPr>
          </a:p>
        </p:txBody>
      </p:sp>
      <p:sp>
        <p:nvSpPr>
          <p:cNvPr id="4" name="ZoneTexte 3"/>
          <p:cNvSpPr txBox="1"/>
          <p:nvPr/>
        </p:nvSpPr>
        <p:spPr>
          <a:xfrm>
            <a:off x="569626" y="3132944"/>
            <a:ext cx="10477785" cy="2677656"/>
          </a:xfrm>
          <a:prstGeom prst="rect">
            <a:avLst/>
          </a:prstGeom>
          <a:noFill/>
        </p:spPr>
        <p:txBody>
          <a:bodyPr wrap="square" rtlCol="0">
            <a:spAutoFit/>
          </a:bodyPr>
          <a:lstStyle/>
          <a:p>
            <a:r>
              <a:rPr lang="fr-FR" sz="2800" dirty="0"/>
              <a:t>B</a:t>
            </a:r>
            <a:r>
              <a:rPr lang="fr-FR" sz="2800" dirty="0" smtClean="0"/>
              <a:t> 1 </a:t>
            </a:r>
            <a:r>
              <a:rPr lang="mr-IN" sz="2800" dirty="0" smtClean="0"/>
              <a:t>–</a:t>
            </a:r>
            <a:r>
              <a:rPr lang="fr-FR" sz="2800" dirty="0" smtClean="0"/>
              <a:t> DETERMINER DES OBJECTIFS OPERATIONNELS</a:t>
            </a:r>
          </a:p>
          <a:p>
            <a:endParaRPr lang="fr-FR" sz="2800" dirty="0"/>
          </a:p>
          <a:p>
            <a:pPr marL="285750" indent="-285750">
              <a:buFont typeface="Arial" charset="0"/>
              <a:buChar char="•"/>
            </a:pPr>
            <a:r>
              <a:rPr lang="fr-FR" sz="2800" dirty="0" smtClean="0"/>
              <a:t>Quel(s) apprentissages(s) </a:t>
            </a:r>
            <a:r>
              <a:rPr lang="fr-FR" sz="2800" dirty="0" smtClean="0"/>
              <a:t>pose(nt) </a:t>
            </a:r>
            <a:r>
              <a:rPr lang="fr-FR" sz="2800" dirty="0" smtClean="0"/>
              <a:t>problème aux élèves et aux enseignants?</a:t>
            </a:r>
          </a:p>
          <a:p>
            <a:pPr marL="285750" indent="-285750">
              <a:buFont typeface="Arial" charset="0"/>
              <a:buChar char="•"/>
            </a:pPr>
            <a:endParaRPr lang="fr-FR" sz="2800" dirty="0"/>
          </a:p>
          <a:p>
            <a:r>
              <a:rPr lang="fr-FR" sz="2800" dirty="0" smtClean="0"/>
              <a:t>B 2 </a:t>
            </a:r>
            <a:r>
              <a:rPr lang="mr-IN" sz="2800" dirty="0" smtClean="0"/>
              <a:t>–</a:t>
            </a:r>
            <a:r>
              <a:rPr lang="fr-FR" sz="2800" dirty="0" smtClean="0"/>
              <a:t> DEFINIR DEUX PROBLEMATIQUES PAR PROJET</a:t>
            </a:r>
            <a:endParaRPr lang="fr-FR" sz="2800" dirty="0"/>
          </a:p>
        </p:txBody>
      </p:sp>
    </p:spTree>
    <p:extLst>
      <p:ext uri="{BB962C8B-B14F-4D97-AF65-F5344CB8AC3E}">
        <p14:creationId xmlns:p14="http://schemas.microsoft.com/office/powerpoint/2010/main" val="1151408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5400" dirty="0" smtClean="0"/>
              <a:t>C- </a:t>
            </a:r>
            <a:r>
              <a:rPr lang="fr-FR" sz="4800" dirty="0" smtClean="0"/>
              <a:t>MODALITES DE REPONSE</a:t>
            </a:r>
            <a:endParaRPr lang="fr-FR" sz="4800" dirty="0"/>
          </a:p>
        </p:txBody>
      </p:sp>
      <p:sp>
        <p:nvSpPr>
          <p:cNvPr id="3" name="Espace réservé du contenu 2"/>
          <p:cNvSpPr>
            <a:spLocks noGrp="1"/>
          </p:cNvSpPr>
          <p:nvPr>
            <p:ph idx="1"/>
          </p:nvPr>
        </p:nvSpPr>
        <p:spPr>
          <a:xfrm>
            <a:off x="1141413" y="2161706"/>
            <a:ext cx="9905998" cy="911278"/>
          </a:xfrm>
        </p:spPr>
        <p:txBody>
          <a:bodyPr>
            <a:normAutofit fontScale="92500" lnSpcReduction="10000"/>
          </a:bodyPr>
          <a:lstStyle/>
          <a:p>
            <a:pPr marL="0" indent="0" algn="ctr">
              <a:buNone/>
            </a:pPr>
            <a:r>
              <a:rPr lang="fr-FR" b="1" i="1" spc="300" dirty="0" smtClean="0">
                <a:solidFill>
                  <a:srgbClr val="FFC000"/>
                </a:solidFill>
              </a:rPr>
              <a:t>RECENSER </a:t>
            </a:r>
            <a:r>
              <a:rPr lang="mr-IN" b="1" i="1" spc="300" dirty="0" smtClean="0">
                <a:solidFill>
                  <a:srgbClr val="FFC000"/>
                </a:solidFill>
              </a:rPr>
              <a:t>–</a:t>
            </a:r>
            <a:r>
              <a:rPr lang="fr-FR" b="1" i="1" spc="300" dirty="0" smtClean="0">
                <a:solidFill>
                  <a:srgbClr val="FFC000"/>
                </a:solidFill>
              </a:rPr>
              <a:t> EXPLORER </a:t>
            </a:r>
            <a:r>
              <a:rPr lang="mr-IN" b="1" i="1" spc="300" dirty="0" smtClean="0">
                <a:solidFill>
                  <a:srgbClr val="FFC000"/>
                </a:solidFill>
              </a:rPr>
              <a:t>–</a:t>
            </a:r>
            <a:r>
              <a:rPr lang="fr-FR" b="1" i="1" spc="300" dirty="0" smtClean="0">
                <a:solidFill>
                  <a:srgbClr val="FFC000"/>
                </a:solidFill>
              </a:rPr>
              <a:t> EXPERIMENTER DES METHODES </a:t>
            </a:r>
            <a:r>
              <a:rPr lang="mr-IN" b="1" i="1" spc="300" dirty="0" smtClean="0">
                <a:solidFill>
                  <a:srgbClr val="FFC000"/>
                </a:solidFill>
              </a:rPr>
              <a:t>–</a:t>
            </a:r>
            <a:r>
              <a:rPr lang="fr-FR" b="1" i="1" spc="300" dirty="0" smtClean="0">
                <a:solidFill>
                  <a:srgbClr val="FFC000"/>
                </a:solidFill>
              </a:rPr>
              <a:t> TESTER DES DEMARCHES, DES DISPOSITIFS POUR ATTEINDRE LES OBJECTIFS VISÉS COLLECTIVEMENT</a:t>
            </a:r>
            <a:endParaRPr lang="fr-FR" b="1" i="1" spc="300" dirty="0">
              <a:solidFill>
                <a:srgbClr val="FFC000"/>
              </a:solidFill>
            </a:endParaRPr>
          </a:p>
        </p:txBody>
      </p:sp>
      <p:sp>
        <p:nvSpPr>
          <p:cNvPr id="4" name="ZoneTexte 3"/>
          <p:cNvSpPr txBox="1"/>
          <p:nvPr/>
        </p:nvSpPr>
        <p:spPr>
          <a:xfrm>
            <a:off x="569626" y="3132944"/>
            <a:ext cx="10477785" cy="3108543"/>
          </a:xfrm>
          <a:prstGeom prst="rect">
            <a:avLst/>
          </a:prstGeom>
          <a:noFill/>
        </p:spPr>
        <p:txBody>
          <a:bodyPr wrap="square" rtlCol="0">
            <a:spAutoFit/>
          </a:bodyPr>
          <a:lstStyle/>
          <a:p>
            <a:r>
              <a:rPr lang="fr-FR" sz="2800" dirty="0" smtClean="0"/>
              <a:t>C 1 </a:t>
            </a:r>
            <a:r>
              <a:rPr lang="mr-IN" sz="2800" dirty="0" smtClean="0"/>
              <a:t>–</a:t>
            </a:r>
            <a:r>
              <a:rPr lang="fr-FR" sz="2800" dirty="0" smtClean="0"/>
              <a:t> RECENSER L’EXISTANT DANS LES PRATIQUES</a:t>
            </a:r>
            <a:endParaRPr lang="fr-FR" sz="2800" dirty="0"/>
          </a:p>
          <a:p>
            <a:pPr marL="285750" indent="-285750">
              <a:buFont typeface="Arial" charset="0"/>
              <a:buChar char="•"/>
            </a:pPr>
            <a:r>
              <a:rPr lang="fr-FR" sz="2800" dirty="0" smtClean="0"/>
              <a:t>Intégration des conseils et préconisations</a:t>
            </a:r>
          </a:p>
          <a:p>
            <a:pPr marL="285750" indent="-285750">
              <a:buFont typeface="Arial" charset="0"/>
              <a:buChar char="•"/>
            </a:pPr>
            <a:endParaRPr lang="fr-FR" sz="2800" dirty="0"/>
          </a:p>
          <a:p>
            <a:r>
              <a:rPr lang="fr-FR" sz="2800" dirty="0" smtClean="0"/>
              <a:t>C 2 </a:t>
            </a:r>
            <a:r>
              <a:rPr lang="mr-IN" sz="2800" dirty="0" smtClean="0"/>
              <a:t>–</a:t>
            </a:r>
            <a:r>
              <a:rPr lang="fr-FR" sz="2800" dirty="0" smtClean="0"/>
              <a:t> Interroger les dispositifs qui peuvent constituer des leviers de réussite</a:t>
            </a:r>
          </a:p>
          <a:p>
            <a:endParaRPr lang="fr-FR" sz="2800" dirty="0" smtClean="0"/>
          </a:p>
          <a:p>
            <a:r>
              <a:rPr lang="fr-FR" sz="2800" dirty="0" smtClean="0"/>
              <a:t>C 3 </a:t>
            </a:r>
            <a:r>
              <a:rPr lang="mr-IN" sz="2800" dirty="0" smtClean="0"/>
              <a:t>–</a:t>
            </a:r>
            <a:r>
              <a:rPr lang="fr-FR" sz="2800" dirty="0" smtClean="0"/>
              <a:t> Faire l’état des lieux des ressources</a:t>
            </a:r>
            <a:endParaRPr lang="fr-FR" sz="2800" dirty="0"/>
          </a:p>
        </p:txBody>
      </p:sp>
    </p:spTree>
    <p:extLst>
      <p:ext uri="{BB962C8B-B14F-4D97-AF65-F5344CB8AC3E}">
        <p14:creationId xmlns:p14="http://schemas.microsoft.com/office/powerpoint/2010/main" val="1833079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5400" dirty="0"/>
              <a:t>D</a:t>
            </a:r>
            <a:r>
              <a:rPr lang="fr-FR" sz="5400" dirty="0" smtClean="0"/>
              <a:t>- </a:t>
            </a:r>
            <a:r>
              <a:rPr lang="fr-FR" sz="4400" dirty="0" smtClean="0"/>
              <a:t>auto évaluation du projet</a:t>
            </a:r>
            <a:endParaRPr lang="fr-FR" sz="4400" dirty="0"/>
          </a:p>
        </p:txBody>
      </p:sp>
      <p:sp>
        <p:nvSpPr>
          <p:cNvPr id="3" name="Espace réservé du contenu 2"/>
          <p:cNvSpPr>
            <a:spLocks noGrp="1"/>
          </p:cNvSpPr>
          <p:nvPr>
            <p:ph idx="1"/>
          </p:nvPr>
        </p:nvSpPr>
        <p:spPr>
          <a:xfrm>
            <a:off x="1141413" y="2161706"/>
            <a:ext cx="9905998" cy="911278"/>
          </a:xfrm>
        </p:spPr>
        <p:txBody>
          <a:bodyPr>
            <a:normAutofit/>
          </a:bodyPr>
          <a:lstStyle/>
          <a:p>
            <a:pPr marL="0" indent="0" algn="ctr">
              <a:buNone/>
            </a:pPr>
            <a:r>
              <a:rPr lang="fr-FR" b="1" i="1" spc="300" dirty="0" smtClean="0">
                <a:solidFill>
                  <a:srgbClr val="FFC000"/>
                </a:solidFill>
              </a:rPr>
              <a:t>Cibler </a:t>
            </a:r>
            <a:r>
              <a:rPr lang="mr-IN" b="1" i="1" spc="300" dirty="0" smtClean="0">
                <a:solidFill>
                  <a:srgbClr val="FFC000"/>
                </a:solidFill>
              </a:rPr>
              <a:t>–</a:t>
            </a:r>
            <a:r>
              <a:rPr lang="fr-FR" b="1" i="1" spc="300" dirty="0" smtClean="0">
                <a:solidFill>
                  <a:srgbClr val="FFC000"/>
                </a:solidFill>
              </a:rPr>
              <a:t> chiffrer - </a:t>
            </a:r>
            <a:r>
              <a:rPr lang="fr-FR" b="1" i="1" spc="300" dirty="0" err="1" smtClean="0">
                <a:solidFill>
                  <a:srgbClr val="FFC000"/>
                </a:solidFill>
              </a:rPr>
              <a:t>critérier</a:t>
            </a:r>
            <a:endParaRPr lang="fr-FR" b="1" i="1" spc="300" dirty="0">
              <a:solidFill>
                <a:srgbClr val="FFC000"/>
              </a:solidFill>
            </a:endParaRPr>
          </a:p>
        </p:txBody>
      </p:sp>
      <p:sp>
        <p:nvSpPr>
          <p:cNvPr id="4" name="ZoneTexte 3"/>
          <p:cNvSpPr txBox="1"/>
          <p:nvPr/>
        </p:nvSpPr>
        <p:spPr>
          <a:xfrm>
            <a:off x="569626" y="3132944"/>
            <a:ext cx="10477785" cy="2492990"/>
          </a:xfrm>
          <a:prstGeom prst="rect">
            <a:avLst/>
          </a:prstGeom>
          <a:noFill/>
        </p:spPr>
        <p:txBody>
          <a:bodyPr wrap="square" rtlCol="0">
            <a:spAutoFit/>
          </a:bodyPr>
          <a:lstStyle/>
          <a:p>
            <a:r>
              <a:rPr lang="fr-FR" sz="3200" dirty="0"/>
              <a:t>D</a:t>
            </a:r>
            <a:r>
              <a:rPr lang="fr-FR" sz="3200" dirty="0" smtClean="0"/>
              <a:t> 1 </a:t>
            </a:r>
            <a:r>
              <a:rPr lang="mr-IN" sz="3200" dirty="0" smtClean="0"/>
              <a:t>–</a:t>
            </a:r>
            <a:r>
              <a:rPr lang="fr-FR" sz="3200" dirty="0" smtClean="0"/>
              <a:t> DETERMINER LES CIBLES ET CRITERES DE REUSSITE</a:t>
            </a:r>
          </a:p>
          <a:p>
            <a:pPr marL="285750" indent="-285750">
              <a:buFont typeface="Arial" charset="0"/>
              <a:buChar char="•"/>
            </a:pPr>
            <a:endParaRPr lang="fr-FR" sz="3200" dirty="0"/>
          </a:p>
          <a:p>
            <a:r>
              <a:rPr lang="fr-FR" sz="3200" dirty="0"/>
              <a:t>D</a:t>
            </a:r>
            <a:r>
              <a:rPr lang="fr-FR" sz="3200" dirty="0" smtClean="0"/>
              <a:t> 2 </a:t>
            </a:r>
            <a:r>
              <a:rPr lang="mr-IN" sz="3200" dirty="0" smtClean="0"/>
              <a:t>–</a:t>
            </a:r>
            <a:r>
              <a:rPr lang="fr-FR" sz="3200" dirty="0" smtClean="0"/>
              <a:t> PREVOIR UN ECHÉANCIER ET DES BILANS D’ÉTAPE</a:t>
            </a:r>
          </a:p>
          <a:p>
            <a:endParaRPr lang="fr-FR" sz="2800" dirty="0" smtClean="0"/>
          </a:p>
        </p:txBody>
      </p:sp>
    </p:spTree>
    <p:extLst>
      <p:ext uri="{BB962C8B-B14F-4D97-AF65-F5344CB8AC3E}">
        <p14:creationId xmlns:p14="http://schemas.microsoft.com/office/powerpoint/2010/main" val="1843144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800" dirty="0" smtClean="0"/>
              <a:t>CALENDRIER DES OPÉRATIONS</a:t>
            </a:r>
            <a:endParaRPr lang="fr-FR" sz="4000" dirty="0"/>
          </a:p>
        </p:txBody>
      </p:sp>
      <p:sp>
        <p:nvSpPr>
          <p:cNvPr id="3" name="Espace réservé du contenu 2"/>
          <p:cNvSpPr>
            <a:spLocks noGrp="1"/>
          </p:cNvSpPr>
          <p:nvPr>
            <p:ph idx="1"/>
          </p:nvPr>
        </p:nvSpPr>
        <p:spPr>
          <a:xfrm>
            <a:off x="1141413" y="2161706"/>
            <a:ext cx="9905998" cy="911278"/>
          </a:xfrm>
        </p:spPr>
        <p:txBody>
          <a:bodyPr>
            <a:normAutofit/>
          </a:bodyPr>
          <a:lstStyle/>
          <a:p>
            <a:pPr marL="0" indent="0" algn="ctr">
              <a:buNone/>
            </a:pPr>
            <a:r>
              <a:rPr lang="fr-FR" b="1" i="1" spc="300" dirty="0" smtClean="0">
                <a:solidFill>
                  <a:srgbClr val="FFC000"/>
                </a:solidFill>
              </a:rPr>
              <a:t>« LAISSER LE TEMPS DE VIVRE LA DÉMARCHE »</a:t>
            </a:r>
          </a:p>
          <a:p>
            <a:pPr marL="0" indent="0" algn="ctr">
              <a:buNone/>
            </a:pPr>
            <a:r>
              <a:rPr lang="fr-FR" b="1" i="1" spc="300" dirty="0" smtClean="0">
                <a:solidFill>
                  <a:srgbClr val="FFC000"/>
                </a:solidFill>
              </a:rPr>
              <a:t>« LE PROJET VIT EN MEME TEMPS QU’IL S’ÉLABORE »</a:t>
            </a:r>
            <a:endParaRPr lang="fr-FR" b="1" i="1" spc="300" dirty="0">
              <a:solidFill>
                <a:srgbClr val="FFC000"/>
              </a:solidFill>
            </a:endParaRPr>
          </a:p>
        </p:txBody>
      </p:sp>
      <p:sp>
        <p:nvSpPr>
          <p:cNvPr id="4" name="ZoneTexte 3"/>
          <p:cNvSpPr txBox="1"/>
          <p:nvPr/>
        </p:nvSpPr>
        <p:spPr>
          <a:xfrm>
            <a:off x="569626" y="3132944"/>
            <a:ext cx="10477785" cy="3477875"/>
          </a:xfrm>
          <a:prstGeom prst="rect">
            <a:avLst/>
          </a:prstGeom>
          <a:noFill/>
        </p:spPr>
        <p:txBody>
          <a:bodyPr wrap="square" rtlCol="0">
            <a:spAutoFit/>
          </a:bodyPr>
          <a:lstStyle/>
          <a:p>
            <a:r>
              <a:rPr lang="fr-FR" sz="3200" dirty="0" smtClean="0"/>
              <a:t>DEUX REPÈRES </a:t>
            </a:r>
            <a:r>
              <a:rPr lang="fr-FR" sz="3200" dirty="0" smtClean="0"/>
              <a:t>ANNUELS :</a:t>
            </a:r>
            <a:endParaRPr lang="fr-FR" sz="3200" dirty="0" smtClean="0"/>
          </a:p>
          <a:p>
            <a:endParaRPr lang="fr-FR" sz="3200" dirty="0"/>
          </a:p>
          <a:p>
            <a:r>
              <a:rPr lang="fr-FR" sz="3200" dirty="0" smtClean="0"/>
              <a:t>A </a:t>
            </a:r>
            <a:r>
              <a:rPr lang="mr-IN" sz="3200" dirty="0" smtClean="0"/>
              <a:t>–</a:t>
            </a:r>
            <a:r>
              <a:rPr lang="fr-FR" sz="3200" dirty="0" smtClean="0"/>
              <a:t> VACANCES D’HIVER : TEMPS DU DIAGNOSTIC</a:t>
            </a:r>
          </a:p>
          <a:p>
            <a:endParaRPr lang="fr-FR" sz="3200" dirty="0"/>
          </a:p>
          <a:p>
            <a:r>
              <a:rPr lang="fr-FR" sz="3200" dirty="0" smtClean="0"/>
              <a:t>B </a:t>
            </a:r>
            <a:r>
              <a:rPr lang="mr-IN" sz="3200" dirty="0" smtClean="0"/>
              <a:t>–</a:t>
            </a:r>
            <a:r>
              <a:rPr lang="fr-FR" sz="3200" dirty="0" smtClean="0"/>
              <a:t> MAI : DEFINITION DES OBJECTIFS ET MODALITÉS DE RÉPONSE</a:t>
            </a:r>
          </a:p>
          <a:p>
            <a:endParaRPr lang="fr-FR" sz="2800" dirty="0" smtClean="0"/>
          </a:p>
        </p:txBody>
      </p:sp>
    </p:spTree>
    <p:extLst>
      <p:ext uri="{BB962C8B-B14F-4D97-AF65-F5344CB8AC3E}">
        <p14:creationId xmlns:p14="http://schemas.microsoft.com/office/powerpoint/2010/main" val="263724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800" dirty="0" smtClean="0"/>
              <a:t>ACCOMPAGNEMENT</a:t>
            </a:r>
            <a:endParaRPr lang="fr-FR" sz="4000" dirty="0"/>
          </a:p>
        </p:txBody>
      </p:sp>
      <p:sp>
        <p:nvSpPr>
          <p:cNvPr id="3" name="Espace réservé du contenu 2"/>
          <p:cNvSpPr>
            <a:spLocks noGrp="1"/>
          </p:cNvSpPr>
          <p:nvPr>
            <p:ph idx="1"/>
          </p:nvPr>
        </p:nvSpPr>
        <p:spPr>
          <a:xfrm>
            <a:off x="1141413" y="2161706"/>
            <a:ext cx="9905998" cy="911278"/>
          </a:xfrm>
        </p:spPr>
        <p:txBody>
          <a:bodyPr>
            <a:normAutofit/>
          </a:bodyPr>
          <a:lstStyle/>
          <a:p>
            <a:pPr marL="0" indent="0" algn="ctr">
              <a:buNone/>
            </a:pPr>
            <a:r>
              <a:rPr lang="fr-FR" b="1" i="1" spc="300" dirty="0" smtClean="0">
                <a:solidFill>
                  <a:srgbClr val="FFC000"/>
                </a:solidFill>
              </a:rPr>
              <a:t>« LE PROJET IMPLIQUE CHAQUE </a:t>
            </a:r>
            <a:r>
              <a:rPr lang="fr-FR" b="1" i="1" spc="300" dirty="0" smtClean="0">
                <a:solidFill>
                  <a:srgbClr val="FFC000"/>
                </a:solidFill>
              </a:rPr>
              <a:t>ÉQUIPE </a:t>
            </a:r>
            <a:r>
              <a:rPr lang="fr-FR" b="1" i="1" spc="300" dirty="0" smtClean="0">
                <a:solidFill>
                  <a:srgbClr val="FFC000"/>
                </a:solidFill>
              </a:rPr>
              <a:t>DANS UNE LOGIQUE DE RESPONSABILISATION ET DE COOPERATION PROFESSIONNELLE »</a:t>
            </a:r>
            <a:endParaRPr lang="fr-FR" b="1" i="1" spc="300" dirty="0">
              <a:solidFill>
                <a:srgbClr val="FFC000"/>
              </a:solidFill>
            </a:endParaRPr>
          </a:p>
        </p:txBody>
      </p:sp>
      <p:sp>
        <p:nvSpPr>
          <p:cNvPr id="4" name="ZoneTexte 3"/>
          <p:cNvSpPr txBox="1"/>
          <p:nvPr/>
        </p:nvSpPr>
        <p:spPr>
          <a:xfrm>
            <a:off x="569626" y="3132944"/>
            <a:ext cx="10477785" cy="3539430"/>
          </a:xfrm>
          <a:prstGeom prst="rect">
            <a:avLst/>
          </a:prstGeom>
          <a:noFill/>
        </p:spPr>
        <p:txBody>
          <a:bodyPr wrap="square" rtlCol="0">
            <a:spAutoFit/>
          </a:bodyPr>
          <a:lstStyle/>
          <a:p>
            <a:r>
              <a:rPr lang="fr-FR" sz="2800" dirty="0" smtClean="0"/>
              <a:t>A </a:t>
            </a:r>
            <a:r>
              <a:rPr lang="mr-IN" sz="2800" dirty="0" smtClean="0"/>
              <a:t>–</a:t>
            </a:r>
            <a:r>
              <a:rPr lang="fr-FR" sz="2800" dirty="0" smtClean="0"/>
              <a:t> LE DIRECTEUR STRUCTURE LE TRAVAIL SELON LE MODALITES DE CIRCONSCRIPTION</a:t>
            </a:r>
          </a:p>
          <a:p>
            <a:endParaRPr lang="fr-FR" sz="2800" dirty="0"/>
          </a:p>
          <a:p>
            <a:r>
              <a:rPr lang="fr-FR" sz="2800" dirty="0" smtClean="0"/>
              <a:t>B </a:t>
            </a:r>
            <a:r>
              <a:rPr lang="mr-IN" sz="2800" dirty="0" smtClean="0"/>
              <a:t>–</a:t>
            </a:r>
            <a:r>
              <a:rPr lang="fr-FR" sz="2800" dirty="0" smtClean="0"/>
              <a:t> LE DIRECTEUR BENEFICIE DE L’ACCOMPAGNEMENT DE L’ÉQUIPE DE CIRCONSCRIPTION</a:t>
            </a:r>
          </a:p>
          <a:p>
            <a:endParaRPr lang="fr-FR" sz="2800" dirty="0"/>
          </a:p>
          <a:p>
            <a:r>
              <a:rPr lang="fr-FR" sz="2800" dirty="0" smtClean="0"/>
              <a:t>C </a:t>
            </a:r>
            <a:r>
              <a:rPr lang="mr-IN" sz="2800" dirty="0" smtClean="0"/>
              <a:t>–</a:t>
            </a:r>
            <a:r>
              <a:rPr lang="fr-FR" sz="2800" dirty="0" smtClean="0"/>
              <a:t> PROPOSITION DE DOCUMENTS D’ACCOMPAGNEMENT</a:t>
            </a:r>
          </a:p>
          <a:p>
            <a:endParaRPr lang="fr-FR" sz="2800" dirty="0" smtClean="0"/>
          </a:p>
        </p:txBody>
      </p:sp>
    </p:spTree>
    <p:extLst>
      <p:ext uri="{BB962C8B-B14F-4D97-AF65-F5344CB8AC3E}">
        <p14:creationId xmlns:p14="http://schemas.microsoft.com/office/powerpoint/2010/main" val="1516854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illage">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Mesh</Template>
  <TotalTime>155</TotalTime>
  <Words>973</Words>
  <Application>Microsoft Macintosh PowerPoint</Application>
  <PresentationFormat>Grand écran</PresentationFormat>
  <Paragraphs>130</Paragraphs>
  <Slides>21</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21</vt:i4>
      </vt:variant>
    </vt:vector>
  </HeadingPairs>
  <TitlesOfParts>
    <vt:vector size="25" baseType="lpstr">
      <vt:lpstr>Arial</vt:lpstr>
      <vt:lpstr>Century Gothic</vt:lpstr>
      <vt:lpstr>Mangal</vt:lpstr>
      <vt:lpstr>Maillage</vt:lpstr>
      <vt:lpstr>PROJET DES ECOLES JANVIER 2017</vt:lpstr>
      <vt:lpstr>ENJEUX</vt:lpstr>
      <vt:lpstr>POUR DEMARRER</vt:lpstr>
      <vt:lpstr>A- LE DIAGNOSTIC</vt:lpstr>
      <vt:lpstr>B- PROBLEMATIQUE</vt:lpstr>
      <vt:lpstr>C- MODALITES DE REPONSE</vt:lpstr>
      <vt:lpstr>D- auto évaluation du projet</vt:lpstr>
      <vt:lpstr>CALENDRIER DES OPÉRATIONS</vt:lpstr>
      <vt:lpstr>ACCOMPAGNEMENT</vt:lpstr>
      <vt:lpstr>ZOOM : définir la problématique</vt:lpstr>
      <vt:lpstr>Exemple de problématique</vt:lpstr>
      <vt:lpstr>Objectifs visés</vt:lpstr>
      <vt:lpstr>Ancrage dans le socle</vt:lpstr>
      <vt:lpstr>Modalités d’action pour la classe</vt:lpstr>
      <vt:lpstr>Cibles et critères de réussite pour auto évaluation</vt:lpstr>
      <vt:lpstr>Présentation PowerPoint</vt:lpstr>
      <vt:lpstr>Objectifs visés</vt:lpstr>
      <vt:lpstr>Modalités 1 d’action pour la classe</vt:lpstr>
      <vt:lpstr>Modalités 2 d’action pour la classe</vt:lpstr>
      <vt:lpstr>Cibles et critères de réussite pour auto évaluation</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PROJET DES ECOLES JANVIER 2017</dc:title>
  <dc:creator>francois vanetti</dc:creator>
  <cp:lastModifiedBy>francois vanetti</cp:lastModifiedBy>
  <cp:revision>19</cp:revision>
  <dcterms:created xsi:type="dcterms:W3CDTF">2017-01-08T14:07:49Z</dcterms:created>
  <dcterms:modified xsi:type="dcterms:W3CDTF">2017-01-09T10:40:53Z</dcterms:modified>
</cp:coreProperties>
</file>